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551" r:id="rId2"/>
    <p:sldId id="554" r:id="rId3"/>
    <p:sldId id="553" r:id="rId4"/>
    <p:sldId id="514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9" r:id="rId14"/>
    <p:sldId id="550" r:id="rId15"/>
    <p:sldId id="548" r:id="rId16"/>
    <p:sldId id="522" r:id="rId17"/>
    <p:sldId id="369" r:id="rId18"/>
    <p:sldId id="377" r:id="rId19"/>
    <p:sldId id="379" r:id="rId20"/>
    <p:sldId id="370" r:id="rId21"/>
    <p:sldId id="382" r:id="rId22"/>
    <p:sldId id="372" r:id="rId23"/>
    <p:sldId id="374" r:id="rId24"/>
    <p:sldId id="375" r:id="rId25"/>
    <p:sldId id="384" r:id="rId26"/>
    <p:sldId id="402" r:id="rId27"/>
    <p:sldId id="376" r:id="rId28"/>
    <p:sldId id="380" r:id="rId29"/>
    <p:sldId id="386" r:id="rId30"/>
    <p:sldId id="387" r:id="rId31"/>
    <p:sldId id="388" r:id="rId32"/>
    <p:sldId id="390" r:id="rId33"/>
    <p:sldId id="392" r:id="rId34"/>
    <p:sldId id="394" r:id="rId35"/>
    <p:sldId id="409" r:id="rId36"/>
    <p:sldId id="404" r:id="rId37"/>
    <p:sldId id="405" r:id="rId38"/>
    <p:sldId id="407" r:id="rId39"/>
    <p:sldId id="408" r:id="rId40"/>
    <p:sldId id="410" r:id="rId41"/>
    <p:sldId id="411" r:id="rId42"/>
    <p:sldId id="412" r:id="rId43"/>
    <p:sldId id="413" r:id="rId44"/>
    <p:sldId id="414" r:id="rId45"/>
    <p:sldId id="415" r:id="rId46"/>
    <p:sldId id="417" r:id="rId47"/>
    <p:sldId id="443" r:id="rId48"/>
    <p:sldId id="444" r:id="rId49"/>
    <p:sldId id="441" r:id="rId50"/>
    <p:sldId id="445" r:id="rId51"/>
    <p:sldId id="446" r:id="rId52"/>
    <p:sldId id="447" r:id="rId53"/>
    <p:sldId id="448" r:id="rId54"/>
    <p:sldId id="449" r:id="rId55"/>
    <p:sldId id="450" r:id="rId56"/>
    <p:sldId id="451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464" r:id="rId67"/>
    <p:sldId id="468" r:id="rId68"/>
    <p:sldId id="469" r:id="rId69"/>
    <p:sldId id="470" r:id="rId70"/>
    <p:sldId id="471" r:id="rId71"/>
    <p:sldId id="472" r:id="rId72"/>
    <p:sldId id="473" r:id="rId73"/>
    <p:sldId id="474" r:id="rId74"/>
    <p:sldId id="475" r:id="rId75"/>
    <p:sldId id="476" r:id="rId76"/>
    <p:sldId id="477" r:id="rId77"/>
    <p:sldId id="478" r:id="rId78"/>
    <p:sldId id="479" r:id="rId79"/>
    <p:sldId id="480" r:id="rId80"/>
    <p:sldId id="481" r:id="rId81"/>
    <p:sldId id="482" r:id="rId82"/>
    <p:sldId id="483" r:id="rId83"/>
    <p:sldId id="484" r:id="rId84"/>
    <p:sldId id="488" r:id="rId85"/>
    <p:sldId id="489" r:id="rId86"/>
    <p:sldId id="492" r:id="rId87"/>
    <p:sldId id="524" r:id="rId88"/>
    <p:sldId id="525" r:id="rId89"/>
    <p:sldId id="526" r:id="rId90"/>
    <p:sldId id="527" r:id="rId91"/>
    <p:sldId id="528" r:id="rId92"/>
    <p:sldId id="529" r:id="rId93"/>
    <p:sldId id="530" r:id="rId94"/>
    <p:sldId id="531" r:id="rId95"/>
    <p:sldId id="532" r:id="rId96"/>
    <p:sldId id="533" r:id="rId97"/>
    <p:sldId id="534" r:id="rId98"/>
    <p:sldId id="535" r:id="rId99"/>
    <p:sldId id="536" r:id="rId100"/>
    <p:sldId id="537" r:id="rId101"/>
    <p:sldId id="538" r:id="rId102"/>
    <p:sldId id="539" r:id="rId103"/>
    <p:sldId id="515" r:id="rId104"/>
    <p:sldId id="493" r:id="rId105"/>
    <p:sldId id="494" r:id="rId106"/>
    <p:sldId id="498" r:id="rId107"/>
    <p:sldId id="503" r:id="rId108"/>
    <p:sldId id="516" r:id="rId109"/>
    <p:sldId id="504" r:id="rId110"/>
    <p:sldId id="507" r:id="rId111"/>
    <p:sldId id="517" r:id="rId112"/>
    <p:sldId id="508" r:id="rId113"/>
    <p:sldId id="509" r:id="rId114"/>
    <p:sldId id="510" r:id="rId115"/>
    <p:sldId id="519" r:id="rId116"/>
    <p:sldId id="511" r:id="rId117"/>
    <p:sldId id="521" r:id="rId118"/>
    <p:sldId id="555" r:id="rId119"/>
    <p:sldId id="556" r:id="rId120"/>
    <p:sldId id="557" r:id="rId121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B600"/>
    <a:srgbClr val="45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6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2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598213136115"/>
          <c:y val="0.226254535373728"/>
          <c:w val="0.470583634191186"/>
          <c:h val="0.673231129414549"/>
        </c:manualLayout>
      </c:layout>
      <c:pieChart>
        <c:varyColors val="1"/>
        <c:ser>
          <c:idx val="0"/>
          <c:order val="0"/>
          <c:dLbls>
            <c:dLbl>
              <c:idx val="3"/>
              <c:layout>
                <c:manualLayout>
                  <c:x val="-0.0420908612174057"/>
                  <c:y val="-0.013845927845709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FF49-4C55-831C-DF4B2661A51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800848947040435"/>
                  <c:y val="-0.084379479825616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F49-4C55-831C-DF4B2661A51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477487645943955"/>
                  <c:y val="-0.086827050467847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F49-4C55-831C-DF4B2661A51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Лист3!$B$7:$B$12</c:f>
              <c:strCache>
                <c:ptCount val="6"/>
                <c:pt idx="0">
                  <c:v>Посоветовали друзья</c:v>
                </c:pt>
                <c:pt idx="1">
                  <c:v>Рассказали коллеги</c:v>
                </c:pt>
                <c:pt idx="2">
                  <c:v>Прочитал отзывы в интернете</c:v>
                </c:pt>
                <c:pt idx="3">
                  <c:v>Увидел новый фасад на улице</c:v>
                </c:pt>
                <c:pt idx="4">
                  <c:v>Не помню</c:v>
                </c:pt>
                <c:pt idx="5">
                  <c:v>Увидел рекламу</c:v>
                </c:pt>
              </c:strCache>
            </c:strRef>
          </c:cat>
          <c:val>
            <c:numRef>
              <c:f>Лист3!$C$7:$C$12</c:f>
              <c:numCache>
                <c:formatCode>0%</c:formatCode>
                <c:ptCount val="6"/>
                <c:pt idx="0">
                  <c:v>0.34</c:v>
                </c:pt>
                <c:pt idx="1">
                  <c:v>0.22</c:v>
                </c:pt>
                <c:pt idx="2">
                  <c:v>0.21</c:v>
                </c:pt>
                <c:pt idx="3">
                  <c:v>0.1</c:v>
                </c:pt>
                <c:pt idx="4">
                  <c:v>0.08</c:v>
                </c:pt>
                <c:pt idx="5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655-431D-A3D6-A08080C100B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200">
          <a:latin typeface="PT Serif" panose="020A0603040505020204" pitchFamily="18" charset="-52"/>
          <a:cs typeface="Helvetica Light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646207685578"/>
          <c:y val="0.173898766563823"/>
          <c:w val="0.406058112928192"/>
          <c:h val="0.660417712772871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0.422976478901676"/>
                  <c:y val="0.19864930871477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B21A-4234-8909-25FFD48C55F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424197915719739"/>
                  <c:y val="0.014848573989068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21A-4234-8909-25FFD48C55F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ru-RU"/>
                      <a:t>Продать </a:t>
                    </a:r>
                    <a:r>
                      <a:rPr lang="ru-RU" smtClean="0"/>
                      <a:t>больше </a:t>
                    </a:r>
                    <a:r>
                      <a:rPr lang="ru-RU" dirty="0"/>
                      <a:t>порций  одному гостю
40%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21A-4234-8909-25FFD48C55F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5745210213547"/>
                  <c:y val="0.082698254031302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21A-4234-8909-25FFD48C55F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058856585234538"/>
                  <c:y val="0.0069504778453518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21A-4234-8909-25FFD48C55FC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Лист1!$B$5:$B$10</c:f>
              <c:strCache>
                <c:ptCount val="6"/>
                <c:pt idx="0">
                  <c:v>Привлечь новых гостей</c:v>
                </c:pt>
                <c:pt idx="1">
                  <c:v>Увеличить цены в меню</c:v>
                </c:pt>
                <c:pt idx="2">
                  <c:v>Мотивировать гостей приходить чаще</c:v>
                </c:pt>
                <c:pt idx="3">
                  <c:v>Продать больше маржинальных порций  одному гостю</c:v>
                </c:pt>
                <c:pt idx="4">
                  <c:v>Оптимизировать расходы ресторана</c:v>
                </c:pt>
                <c:pt idx="5">
                  <c:v>Развивать дополнительные услуги </c:v>
                </c:pt>
              </c:strCache>
            </c:strRef>
          </c:cat>
          <c:val>
            <c:numRef>
              <c:f>Лист1!$C$5:$C$10</c:f>
              <c:numCache>
                <c:formatCode>0%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0.4</c:v>
                </c:pt>
                <c:pt idx="3">
                  <c:v>0.4</c:v>
                </c:pt>
                <c:pt idx="4">
                  <c:v>0.1</c:v>
                </c:pt>
                <c:pt idx="5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21A-4234-8909-25FFD48C55F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200"/>
      </a:pPr>
      <a:endParaRPr lang="ru-RU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7CCD81-583D-7244-B4C6-8D34E919E5AC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9D94FE3-E505-4C46-A1A5-23AE09D567F1}">
      <dgm:prSet phldrT="[Текст]" custT="1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ru-RU" sz="18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>Концепция</a:t>
          </a:r>
          <a:r>
            <a:rPr lang="en-US" sz="18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/>
          </a:r>
          <a:br>
            <a:rPr lang="en-US" sz="18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</a:br>
          <a:r>
            <a:rPr lang="en-US" sz="18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>7P</a:t>
          </a:r>
          <a:endParaRPr lang="ru-RU" sz="1800" dirty="0">
            <a:solidFill>
              <a:schemeClr val="bg1"/>
            </a:solidFill>
            <a:latin typeface="PT Serif" panose="020A0603040505020204" pitchFamily="18" charset="-52"/>
            <a:cs typeface="Helvetica Light"/>
          </a:endParaRPr>
        </a:p>
      </dgm:t>
    </dgm:pt>
    <dgm:pt modelId="{627F1110-E402-C044-8809-9D9FDABE8505}" type="parTrans" cxnId="{6F6C5853-B42E-D74D-8A95-205DCE2F85D2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3A55C548-419D-FE4C-9DD3-553D1992011B}" type="sibTrans" cxnId="{6F6C5853-B42E-D74D-8A95-205DCE2F85D2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A1192FFB-1B7C-8942-AE54-58021264B320}">
      <dgm:prSet phldrT="[Текст]" custT="1"/>
      <dgm:spPr>
        <a:solidFill>
          <a:srgbClr val="45AB06">
            <a:alpha val="50000"/>
          </a:srgbClr>
        </a:solidFill>
      </dgm:spPr>
      <dgm:t>
        <a:bodyPr/>
        <a:lstStyle/>
        <a:p>
          <a:r>
            <a:rPr lang="ru-RU" sz="1400" dirty="0" smtClean="0">
              <a:latin typeface="PT Serif" panose="020A0603040505020204" pitchFamily="18" charset="-52"/>
              <a:cs typeface="Helvetica Light"/>
            </a:rPr>
            <a:t>Продукт</a:t>
          </a:r>
          <a:endParaRPr lang="ru-RU" sz="1400" dirty="0">
            <a:latin typeface="PT Serif" panose="020A0603040505020204" pitchFamily="18" charset="-52"/>
            <a:cs typeface="Helvetica Light"/>
          </a:endParaRPr>
        </a:p>
      </dgm:t>
    </dgm:pt>
    <dgm:pt modelId="{A5E1959A-1AFE-3B40-B7E7-A1CD13E32B12}" type="parTrans" cxnId="{FF9F2F95-36FA-7648-BB4B-F0B3759F51A2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FBAD0AD1-B97D-2F42-BF32-A6FD3495782F}" type="sibTrans" cxnId="{FF9F2F95-36FA-7648-BB4B-F0B3759F51A2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312D32AC-A943-8F44-933A-863583599FB2}">
      <dgm:prSet phldrT="[Текст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ru-RU" sz="1600" dirty="0" smtClean="0">
              <a:latin typeface="PT Serif" panose="020A0603040505020204" pitchFamily="18" charset="-52"/>
              <a:cs typeface="Helvetica Light"/>
            </a:rPr>
            <a:t>Цена</a:t>
          </a:r>
          <a:endParaRPr lang="ru-RU" sz="1600" dirty="0">
            <a:latin typeface="PT Serif" panose="020A0603040505020204" pitchFamily="18" charset="-52"/>
            <a:cs typeface="Helvetica Light"/>
          </a:endParaRPr>
        </a:p>
      </dgm:t>
    </dgm:pt>
    <dgm:pt modelId="{FF1C964E-28AD-3145-8A72-C13202DCE1C3}" type="parTrans" cxnId="{7C5D9F97-CCAC-A048-8D58-249D442E3CA0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8D262088-237C-784D-BDD0-23B507C9B169}" type="sibTrans" cxnId="{7C5D9F97-CCAC-A048-8D58-249D442E3CA0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83D6CC06-D5D5-B343-B225-05DDB8DD06B9}">
      <dgm:prSet phldrT="[Текст]" custT="1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ru-RU" sz="1600" dirty="0" smtClean="0">
              <a:latin typeface="PT Serif" panose="020A0603040505020204" pitchFamily="18" charset="-52"/>
              <a:cs typeface="Helvetica Light"/>
            </a:rPr>
            <a:t>Место</a:t>
          </a:r>
          <a:endParaRPr lang="ru-RU" sz="1600" dirty="0">
            <a:latin typeface="PT Serif" panose="020A0603040505020204" pitchFamily="18" charset="-52"/>
            <a:cs typeface="Helvetica Light"/>
          </a:endParaRPr>
        </a:p>
      </dgm:t>
    </dgm:pt>
    <dgm:pt modelId="{0ED771BE-DAEA-7946-A8F3-626448090EF4}" type="parTrans" cxnId="{C911334A-CEC9-364F-9EAE-F667CABDFFF6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0C4AEA42-52C8-3144-BCF0-F17E2F9DBA8C}" type="sibTrans" cxnId="{C911334A-CEC9-364F-9EAE-F667CABDFFF6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EF2C49DE-0B53-C242-8351-1255E09FA4E2}">
      <dgm:prSet phldrT="[Текст]" custT="1"/>
      <dgm:spPr>
        <a:solidFill>
          <a:schemeClr val="tx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ru-RU" sz="1200" dirty="0" smtClean="0">
              <a:latin typeface="PT Serif" panose="020A0603040505020204" pitchFamily="18" charset="-52"/>
              <a:cs typeface="Helvetica Light"/>
            </a:rPr>
            <a:t>Продвижение</a:t>
          </a:r>
          <a:endParaRPr lang="ru-RU" sz="1200" dirty="0">
            <a:latin typeface="PT Serif" panose="020A0603040505020204" pitchFamily="18" charset="-52"/>
            <a:cs typeface="Helvetica Light"/>
          </a:endParaRPr>
        </a:p>
      </dgm:t>
    </dgm:pt>
    <dgm:pt modelId="{99B6B8BD-A437-8949-8D71-3AABEBBC5E48}" type="parTrans" cxnId="{8EAC3A29-388F-024B-BF0E-324763724B91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FE9A3F96-B86D-334E-9FE6-A01F8BC384DB}" type="sibTrans" cxnId="{8EAC3A29-388F-024B-BF0E-324763724B91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371CDDF6-DF7A-614E-AC27-5620D26C5A16}">
      <dgm:prSet phldrT="[Текст]" custT="1"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ru-RU" sz="1200" dirty="0" smtClean="0">
              <a:latin typeface="PT Serif" panose="020A0603040505020204" pitchFamily="18" charset="-52"/>
              <a:cs typeface="Helvetica Light"/>
            </a:rPr>
            <a:t>Вещ-</a:t>
          </a:r>
          <a:r>
            <a:rPr lang="ru-RU" sz="1200" dirty="0" err="1" smtClean="0">
              <a:latin typeface="PT Serif" panose="020A0603040505020204" pitchFamily="18" charset="-52"/>
              <a:cs typeface="Helvetica Light"/>
            </a:rPr>
            <a:t>ое</a:t>
          </a:r>
          <a:r>
            <a:rPr lang="ru-RU" sz="1200" dirty="0" smtClean="0">
              <a:latin typeface="PT Serif" panose="020A0603040505020204" pitchFamily="18" charset="-52"/>
              <a:cs typeface="Helvetica Light"/>
            </a:rPr>
            <a:t> доказательство</a:t>
          </a:r>
          <a:endParaRPr lang="ru-RU" sz="1200" dirty="0">
            <a:latin typeface="PT Serif" panose="020A0603040505020204" pitchFamily="18" charset="-52"/>
            <a:cs typeface="Helvetica Light"/>
          </a:endParaRPr>
        </a:p>
      </dgm:t>
    </dgm:pt>
    <dgm:pt modelId="{0C9E5329-E104-9642-B373-A8311DAFD5F4}" type="parTrans" cxnId="{9FE8D14D-A4DB-1B46-A5BA-3C7BCA6D8C53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99A1ABBA-CB43-9E4B-9DC1-30B1511C2588}" type="sibTrans" cxnId="{9FE8D14D-A4DB-1B46-A5BA-3C7BCA6D8C53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B00693FE-102B-0446-B65C-3FA2B9B7349E}">
      <dgm:prSet phldrT="[Текст]" custT="1"/>
      <dgm:spPr>
        <a:solidFill>
          <a:schemeClr val="accent5">
            <a:lumMod val="75000"/>
            <a:alpha val="50000"/>
          </a:schemeClr>
        </a:solidFill>
      </dgm:spPr>
      <dgm:t>
        <a:bodyPr/>
        <a:lstStyle/>
        <a:p>
          <a:r>
            <a:rPr lang="ru-RU" sz="1400" dirty="0" smtClean="0">
              <a:latin typeface="PT Serif" panose="020A0603040505020204" pitchFamily="18" charset="-52"/>
              <a:cs typeface="Helvetica Light"/>
            </a:rPr>
            <a:t>Процессы</a:t>
          </a:r>
          <a:endParaRPr lang="ru-RU" sz="1400" dirty="0">
            <a:latin typeface="PT Serif" panose="020A0603040505020204" pitchFamily="18" charset="-52"/>
            <a:cs typeface="Helvetica Light"/>
          </a:endParaRPr>
        </a:p>
      </dgm:t>
    </dgm:pt>
    <dgm:pt modelId="{FC5425E4-1CC4-154B-B1D5-65953192808B}" type="parTrans" cxnId="{C2BECD71-7F0C-EF4B-B3E4-F7EC49B1A867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9DF16D94-659C-994F-A0D3-A95DBA64DBBC}" type="sibTrans" cxnId="{C2BECD71-7F0C-EF4B-B3E4-F7EC49B1A867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25E86F7F-C93A-FE47-B821-22451A75EFBD}">
      <dgm:prSet phldrT="[Текст]" custT="1"/>
      <dgm:spPr>
        <a:solidFill>
          <a:schemeClr val="accent4">
            <a:alpha val="50000"/>
          </a:schemeClr>
        </a:solidFill>
      </dgm:spPr>
      <dgm:t>
        <a:bodyPr/>
        <a:lstStyle/>
        <a:p>
          <a:r>
            <a:rPr lang="ru-RU" sz="1400" dirty="0" smtClean="0">
              <a:latin typeface="PT Serif" panose="020A0603040505020204" pitchFamily="18" charset="-52"/>
              <a:cs typeface="Helvetica Light"/>
            </a:rPr>
            <a:t>Люди</a:t>
          </a:r>
          <a:endParaRPr lang="ru-RU" sz="1400" dirty="0">
            <a:latin typeface="PT Serif" panose="020A0603040505020204" pitchFamily="18" charset="-52"/>
            <a:cs typeface="Helvetica Light"/>
          </a:endParaRPr>
        </a:p>
      </dgm:t>
    </dgm:pt>
    <dgm:pt modelId="{03440821-F275-194E-8393-E08F18F9A93B}" type="parTrans" cxnId="{90412F2F-A582-7C4D-B2D7-A1C645F9B8A4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A9CD8965-8387-D74D-A7BE-B115C003CA6D}" type="sibTrans" cxnId="{90412F2F-A582-7C4D-B2D7-A1C645F9B8A4}">
      <dgm:prSet/>
      <dgm:spPr/>
      <dgm:t>
        <a:bodyPr/>
        <a:lstStyle/>
        <a:p>
          <a:endParaRPr lang="ru-RU">
            <a:latin typeface="PT Serif" panose="020A0603040505020204" pitchFamily="18" charset="-52"/>
            <a:cs typeface="Helvetica Light"/>
          </a:endParaRPr>
        </a:p>
      </dgm:t>
    </dgm:pt>
    <dgm:pt modelId="{9F06B2CB-E90A-5A4F-AE2F-9D2AC4028D94}" type="pres">
      <dgm:prSet presAssocID="{D87CCD81-583D-7244-B4C6-8D34E919E5A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2EF2A85-5A01-8945-B0BD-C5487677DDCF}" type="pres">
      <dgm:prSet presAssocID="{D87CCD81-583D-7244-B4C6-8D34E919E5AC}" presName="radial" presStyleCnt="0">
        <dgm:presLayoutVars>
          <dgm:animLvl val="ctr"/>
        </dgm:presLayoutVars>
      </dgm:prSet>
      <dgm:spPr/>
    </dgm:pt>
    <dgm:pt modelId="{2872E2F4-8001-E546-B6CE-4EAF8FDA1D91}" type="pres">
      <dgm:prSet presAssocID="{19D94FE3-E505-4C46-A1A5-23AE09D567F1}" presName="centerShape" presStyleLbl="vennNode1" presStyleIdx="0" presStyleCnt="8" custScaleX="82413" custScaleY="82413"/>
      <dgm:spPr/>
      <dgm:t>
        <a:bodyPr/>
        <a:lstStyle/>
        <a:p>
          <a:endParaRPr lang="ru-RU"/>
        </a:p>
      </dgm:t>
    </dgm:pt>
    <dgm:pt modelId="{C04C04E5-E114-634D-9682-3B815090D7B5}" type="pres">
      <dgm:prSet presAssocID="{A1192FFB-1B7C-8942-AE54-58021264B320}" presName="node" presStyleLbl="vennNode1" presStyleIdx="1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6CC5D4-E5EB-7648-9F99-53D2835F296F}" type="pres">
      <dgm:prSet presAssocID="{312D32AC-A943-8F44-933A-863583599FB2}" presName="node" presStyleLbl="vennNode1" presStyleIdx="2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DB6F86-974E-9A48-9E8B-6B1570887D39}" type="pres">
      <dgm:prSet presAssocID="{371CDDF6-DF7A-614E-AC27-5620D26C5A16}" presName="node" presStyleLbl="vennNode1" presStyleIdx="3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11B4C3-56F0-C643-9416-482CE21FAED6}" type="pres">
      <dgm:prSet presAssocID="{83D6CC06-D5D5-B343-B225-05DDB8DD06B9}" presName="node" presStyleLbl="vennNode1" presStyleIdx="4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ECC05F-586B-B841-B197-64F914A7C80C}" type="pres">
      <dgm:prSet presAssocID="{EF2C49DE-0B53-C242-8351-1255E09FA4E2}" presName="node" presStyleLbl="vennNode1" presStyleIdx="5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FBF070-90F9-BA4C-8782-16C1E855851E}" type="pres">
      <dgm:prSet presAssocID="{B00693FE-102B-0446-B65C-3FA2B9B7349E}" presName="node" presStyleLbl="vennNode1" presStyleIdx="6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CED428-E464-264B-8841-3F81D88B3F69}" type="pres">
      <dgm:prSet presAssocID="{25E86F7F-C93A-FE47-B821-22451A75EFBD}" presName="node" presStyleLbl="vennNode1" presStyleIdx="7" presStyleCnt="8" custScaleX="137871" custScaleY="13787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FE8D14D-A4DB-1B46-A5BA-3C7BCA6D8C53}" srcId="{19D94FE3-E505-4C46-A1A5-23AE09D567F1}" destId="{371CDDF6-DF7A-614E-AC27-5620D26C5A16}" srcOrd="2" destOrd="0" parTransId="{0C9E5329-E104-9642-B373-A8311DAFD5F4}" sibTransId="{99A1ABBA-CB43-9E4B-9DC1-30B1511C2588}"/>
    <dgm:cxn modelId="{B7FA3C47-0C9E-E048-9EB8-DA0DFE0488C8}" type="presOf" srcId="{A1192FFB-1B7C-8942-AE54-58021264B320}" destId="{C04C04E5-E114-634D-9682-3B815090D7B5}" srcOrd="0" destOrd="0" presId="urn:microsoft.com/office/officeart/2005/8/layout/radial3"/>
    <dgm:cxn modelId="{90412F2F-A582-7C4D-B2D7-A1C645F9B8A4}" srcId="{19D94FE3-E505-4C46-A1A5-23AE09D567F1}" destId="{25E86F7F-C93A-FE47-B821-22451A75EFBD}" srcOrd="6" destOrd="0" parTransId="{03440821-F275-194E-8393-E08F18F9A93B}" sibTransId="{A9CD8965-8387-D74D-A7BE-B115C003CA6D}"/>
    <dgm:cxn modelId="{E7E89F2B-A617-0D4D-B134-4F7381C4974C}" type="presOf" srcId="{B00693FE-102B-0446-B65C-3FA2B9B7349E}" destId="{8EFBF070-90F9-BA4C-8782-16C1E855851E}" srcOrd="0" destOrd="0" presId="urn:microsoft.com/office/officeart/2005/8/layout/radial3"/>
    <dgm:cxn modelId="{6F6C5853-B42E-D74D-8A95-205DCE2F85D2}" srcId="{D87CCD81-583D-7244-B4C6-8D34E919E5AC}" destId="{19D94FE3-E505-4C46-A1A5-23AE09D567F1}" srcOrd="0" destOrd="0" parTransId="{627F1110-E402-C044-8809-9D9FDABE8505}" sibTransId="{3A55C548-419D-FE4C-9DD3-553D1992011B}"/>
    <dgm:cxn modelId="{85013ECD-A54B-BB47-AE23-23F8956E0C7C}" type="presOf" srcId="{EF2C49DE-0B53-C242-8351-1255E09FA4E2}" destId="{0FECC05F-586B-B841-B197-64F914A7C80C}" srcOrd="0" destOrd="0" presId="urn:microsoft.com/office/officeart/2005/8/layout/radial3"/>
    <dgm:cxn modelId="{C5886553-4341-DE45-B84F-B63A614B6F41}" type="presOf" srcId="{D87CCD81-583D-7244-B4C6-8D34E919E5AC}" destId="{9F06B2CB-E90A-5A4F-AE2F-9D2AC4028D94}" srcOrd="0" destOrd="0" presId="urn:microsoft.com/office/officeart/2005/8/layout/radial3"/>
    <dgm:cxn modelId="{880E4C02-04C9-E14B-BC37-681161F8A2E0}" type="presOf" srcId="{312D32AC-A943-8F44-933A-863583599FB2}" destId="{C26CC5D4-E5EB-7648-9F99-53D2835F296F}" srcOrd="0" destOrd="0" presId="urn:microsoft.com/office/officeart/2005/8/layout/radial3"/>
    <dgm:cxn modelId="{C911334A-CEC9-364F-9EAE-F667CABDFFF6}" srcId="{19D94FE3-E505-4C46-A1A5-23AE09D567F1}" destId="{83D6CC06-D5D5-B343-B225-05DDB8DD06B9}" srcOrd="3" destOrd="0" parTransId="{0ED771BE-DAEA-7946-A8F3-626448090EF4}" sibTransId="{0C4AEA42-52C8-3144-BCF0-F17E2F9DBA8C}"/>
    <dgm:cxn modelId="{FF9F2F95-36FA-7648-BB4B-F0B3759F51A2}" srcId="{19D94FE3-E505-4C46-A1A5-23AE09D567F1}" destId="{A1192FFB-1B7C-8942-AE54-58021264B320}" srcOrd="0" destOrd="0" parTransId="{A5E1959A-1AFE-3B40-B7E7-A1CD13E32B12}" sibTransId="{FBAD0AD1-B97D-2F42-BF32-A6FD3495782F}"/>
    <dgm:cxn modelId="{C2BECD71-7F0C-EF4B-B3E4-F7EC49B1A867}" srcId="{19D94FE3-E505-4C46-A1A5-23AE09D567F1}" destId="{B00693FE-102B-0446-B65C-3FA2B9B7349E}" srcOrd="5" destOrd="0" parTransId="{FC5425E4-1CC4-154B-B1D5-65953192808B}" sibTransId="{9DF16D94-659C-994F-A0D3-A95DBA64DBBC}"/>
    <dgm:cxn modelId="{7C5D9F97-CCAC-A048-8D58-249D442E3CA0}" srcId="{19D94FE3-E505-4C46-A1A5-23AE09D567F1}" destId="{312D32AC-A943-8F44-933A-863583599FB2}" srcOrd="1" destOrd="0" parTransId="{FF1C964E-28AD-3145-8A72-C13202DCE1C3}" sibTransId="{8D262088-237C-784D-BDD0-23B507C9B169}"/>
    <dgm:cxn modelId="{59062512-9DA8-4249-B39C-1558E1BCD79A}" type="presOf" srcId="{83D6CC06-D5D5-B343-B225-05DDB8DD06B9}" destId="{FF11B4C3-56F0-C643-9416-482CE21FAED6}" srcOrd="0" destOrd="0" presId="urn:microsoft.com/office/officeart/2005/8/layout/radial3"/>
    <dgm:cxn modelId="{6EE8DD2B-0A72-EB42-9595-5C6A8C312721}" type="presOf" srcId="{25E86F7F-C93A-FE47-B821-22451A75EFBD}" destId="{96CED428-E464-264B-8841-3F81D88B3F69}" srcOrd="0" destOrd="0" presId="urn:microsoft.com/office/officeart/2005/8/layout/radial3"/>
    <dgm:cxn modelId="{8EAC3A29-388F-024B-BF0E-324763724B91}" srcId="{19D94FE3-E505-4C46-A1A5-23AE09D567F1}" destId="{EF2C49DE-0B53-C242-8351-1255E09FA4E2}" srcOrd="4" destOrd="0" parTransId="{99B6B8BD-A437-8949-8D71-3AABEBBC5E48}" sibTransId="{FE9A3F96-B86D-334E-9FE6-A01F8BC384DB}"/>
    <dgm:cxn modelId="{83E973FE-A0A8-7442-AE4A-1E3B0BD76958}" type="presOf" srcId="{19D94FE3-E505-4C46-A1A5-23AE09D567F1}" destId="{2872E2F4-8001-E546-B6CE-4EAF8FDA1D91}" srcOrd="0" destOrd="0" presId="urn:microsoft.com/office/officeart/2005/8/layout/radial3"/>
    <dgm:cxn modelId="{42B5E85E-B8ED-FA40-B72B-5204BE454311}" type="presOf" srcId="{371CDDF6-DF7A-614E-AC27-5620D26C5A16}" destId="{9CDB6F86-974E-9A48-9E8B-6B1570887D39}" srcOrd="0" destOrd="0" presId="urn:microsoft.com/office/officeart/2005/8/layout/radial3"/>
    <dgm:cxn modelId="{C2DE6A71-AE93-374A-AE1F-B1149BCEE781}" type="presParOf" srcId="{9F06B2CB-E90A-5A4F-AE2F-9D2AC4028D94}" destId="{52EF2A85-5A01-8945-B0BD-C5487677DDCF}" srcOrd="0" destOrd="0" presId="urn:microsoft.com/office/officeart/2005/8/layout/radial3"/>
    <dgm:cxn modelId="{A90D0452-F498-EC4F-8C92-318BDE96B1D3}" type="presParOf" srcId="{52EF2A85-5A01-8945-B0BD-C5487677DDCF}" destId="{2872E2F4-8001-E546-B6CE-4EAF8FDA1D91}" srcOrd="0" destOrd="0" presId="urn:microsoft.com/office/officeart/2005/8/layout/radial3"/>
    <dgm:cxn modelId="{B96111B8-708B-AB4E-95FE-9EBB3F84806E}" type="presParOf" srcId="{52EF2A85-5A01-8945-B0BD-C5487677DDCF}" destId="{C04C04E5-E114-634D-9682-3B815090D7B5}" srcOrd="1" destOrd="0" presId="urn:microsoft.com/office/officeart/2005/8/layout/radial3"/>
    <dgm:cxn modelId="{B5CA1FE2-5D56-EA4D-8508-251EFC8D85A7}" type="presParOf" srcId="{52EF2A85-5A01-8945-B0BD-C5487677DDCF}" destId="{C26CC5D4-E5EB-7648-9F99-53D2835F296F}" srcOrd="2" destOrd="0" presId="urn:microsoft.com/office/officeart/2005/8/layout/radial3"/>
    <dgm:cxn modelId="{FEB20A99-C7F9-4C45-843A-B816574586EA}" type="presParOf" srcId="{52EF2A85-5A01-8945-B0BD-C5487677DDCF}" destId="{9CDB6F86-974E-9A48-9E8B-6B1570887D39}" srcOrd="3" destOrd="0" presId="urn:microsoft.com/office/officeart/2005/8/layout/radial3"/>
    <dgm:cxn modelId="{30077C8C-7D28-EE40-BF5C-E3328FF49FFE}" type="presParOf" srcId="{52EF2A85-5A01-8945-B0BD-C5487677DDCF}" destId="{FF11B4C3-56F0-C643-9416-482CE21FAED6}" srcOrd="4" destOrd="0" presId="urn:microsoft.com/office/officeart/2005/8/layout/radial3"/>
    <dgm:cxn modelId="{B35001F8-A815-F245-8F1E-B7245101E86D}" type="presParOf" srcId="{52EF2A85-5A01-8945-B0BD-C5487677DDCF}" destId="{0FECC05F-586B-B841-B197-64F914A7C80C}" srcOrd="5" destOrd="0" presId="urn:microsoft.com/office/officeart/2005/8/layout/radial3"/>
    <dgm:cxn modelId="{61E75CE0-0E11-2847-B90B-A535A0607387}" type="presParOf" srcId="{52EF2A85-5A01-8945-B0BD-C5487677DDCF}" destId="{8EFBF070-90F9-BA4C-8782-16C1E855851E}" srcOrd="6" destOrd="0" presId="urn:microsoft.com/office/officeart/2005/8/layout/radial3"/>
    <dgm:cxn modelId="{CB56BAC7-5FA9-C64C-B667-0271A671D6E3}" type="presParOf" srcId="{52EF2A85-5A01-8945-B0BD-C5487677DDCF}" destId="{96CED428-E464-264B-8841-3F81D88B3F69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D7AA2-AE7C-CC44-BDE3-34FF9C7A7CCD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411B023-D12F-F345-B9C0-2E09A13CC8D5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2.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Определяет продукт и ключевые характеристики</a:t>
          </a:r>
          <a:endParaRPr lang="ru-RU" sz="1400" dirty="0">
            <a:latin typeface="PT Serif" panose="020A0603040505020204" pitchFamily="18" charset="-52"/>
          </a:endParaRPr>
        </a:p>
      </dgm:t>
    </dgm:pt>
    <dgm:pt modelId="{C85BE8F1-30AD-434F-B222-751C9A3FD068}" type="parTrans" cxnId="{1D53909B-5AC5-2344-B9E3-D0C8D221775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036564AC-A45E-A54A-A17B-7E53304A654A}" type="sibTrans" cxnId="{1D53909B-5AC5-2344-B9E3-D0C8D221775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44D724AF-5056-5046-ACC0-696D91D19DBA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3.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Создает и контролирует концепцию (7</a:t>
          </a:r>
          <a:r>
            <a:rPr lang="en-US" sz="1400" dirty="0" smtClean="0">
              <a:latin typeface="PT Serif" panose="020A0603040505020204" pitchFamily="18" charset="-52"/>
            </a:rPr>
            <a:t>P)</a:t>
          </a:r>
          <a:endParaRPr lang="ru-RU" sz="1400" dirty="0">
            <a:latin typeface="PT Serif" panose="020A0603040505020204" pitchFamily="18" charset="-52"/>
          </a:endParaRPr>
        </a:p>
      </dgm:t>
    </dgm:pt>
    <dgm:pt modelId="{04966F76-F67A-C746-AD09-BCEBBA9855D7}" type="parTrans" cxnId="{630B9482-4EB8-3D43-8E13-F52FC2CD073D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392268B8-FB98-9C45-92E4-D58055BCF2E9}" type="sibTrans" cxnId="{630B9482-4EB8-3D43-8E13-F52FC2CD073D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EA2F74FD-4550-094E-97EF-62DF3B98D819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4.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Целевые Гости в восторге</a:t>
          </a:r>
          <a:endParaRPr lang="ru-RU" sz="1400" dirty="0">
            <a:latin typeface="PT Serif" panose="020A0603040505020204" pitchFamily="18" charset="-52"/>
          </a:endParaRPr>
        </a:p>
      </dgm:t>
    </dgm:pt>
    <dgm:pt modelId="{B5ACAFA9-D452-1346-B08C-DC0355F81009}" type="parTrans" cxnId="{471527FB-E2B1-E440-B2DF-058078F3FE62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C46D9481-643F-2F4F-A390-ED7DC98F206A}" type="sibTrans" cxnId="{471527FB-E2B1-E440-B2DF-058078F3FE62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91049B1F-E582-7F44-A31A-A3CEC19C58A0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5. Возвращаются и приводят новых гостей, дают обратную связь</a:t>
          </a:r>
          <a:endParaRPr lang="ru-RU" sz="1400" dirty="0">
            <a:latin typeface="PT Serif" panose="020A0603040505020204" pitchFamily="18" charset="-52"/>
          </a:endParaRPr>
        </a:p>
      </dgm:t>
    </dgm:pt>
    <dgm:pt modelId="{57BBBD50-B296-BD4E-9C10-95260D82AF7F}" type="parTrans" cxnId="{1B6DA153-CB40-B64B-8734-FB5F2ADC7128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A6518D2D-A674-AB4B-98B7-3C5026867581}" type="sibTrans" cxnId="{1B6DA153-CB40-B64B-8734-FB5F2ADC7128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6CB8D51C-962E-5E42-A191-033BB6445E11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1. </a:t>
          </a:r>
          <a:br>
            <a:rPr lang="ru-RU" sz="1400" dirty="0" smtClean="0">
              <a:latin typeface="PT Serif" panose="020A0603040505020204" pitchFamily="18" charset="-52"/>
            </a:rPr>
          </a:br>
          <a:r>
            <a:rPr lang="ru-RU" sz="1400" dirty="0" smtClean="0">
              <a:latin typeface="PT Serif" panose="020A0603040505020204" pitchFamily="18" charset="-52"/>
            </a:rPr>
            <a:t>Управляющий / собственник</a:t>
          </a:r>
          <a:endParaRPr lang="ru-RU" sz="1400" dirty="0">
            <a:latin typeface="PT Serif" panose="020A0603040505020204" pitchFamily="18" charset="-52"/>
          </a:endParaRPr>
        </a:p>
      </dgm:t>
    </dgm:pt>
    <dgm:pt modelId="{E161D82E-B163-7B48-B5B0-08B7DC7AC8A3}" type="parTrans" cxnId="{C69D032A-D593-804A-ACEB-07868F569DF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EA665854-780A-524B-A712-8F52B829F528}" type="sibTrans" cxnId="{C69D032A-D593-804A-ACEB-07868F569DF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F295BE9D-354F-D341-93E0-A696B7189786}" type="pres">
      <dgm:prSet presAssocID="{719D7AA2-AE7C-CC44-BDE3-34FF9C7A7CC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070AC14-FC3A-C241-AF9F-D5C6FC1E2BAF}" type="pres">
      <dgm:prSet presAssocID="{6411B023-D12F-F345-B9C0-2E09A13CC8D5}" presName="dummy" presStyleCnt="0"/>
      <dgm:spPr/>
    </dgm:pt>
    <dgm:pt modelId="{F1DE6BBD-A063-F144-A8D3-5EBC01298334}" type="pres">
      <dgm:prSet presAssocID="{6411B023-D12F-F345-B9C0-2E09A13CC8D5}" presName="node" presStyleLbl="revTx" presStyleIdx="0" presStyleCnt="5" custScaleX="192081" custRadScaleRad="110049" custRadScaleInc="25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F30067-13E6-B74C-97CF-DDF54B0BBC2B}" type="pres">
      <dgm:prSet presAssocID="{036564AC-A45E-A54A-A17B-7E53304A654A}" presName="sibTrans" presStyleLbl="node1" presStyleIdx="0" presStyleCnt="5"/>
      <dgm:spPr/>
      <dgm:t>
        <a:bodyPr/>
        <a:lstStyle/>
        <a:p>
          <a:endParaRPr lang="ru-RU"/>
        </a:p>
      </dgm:t>
    </dgm:pt>
    <dgm:pt modelId="{064E6C41-EF63-EF49-ABA9-F3BBB2EF916E}" type="pres">
      <dgm:prSet presAssocID="{44D724AF-5056-5046-ACC0-696D91D19DBA}" presName="dummy" presStyleCnt="0"/>
      <dgm:spPr/>
    </dgm:pt>
    <dgm:pt modelId="{700496E5-A31B-E54B-A002-692845B4DB1B}" type="pres">
      <dgm:prSet presAssocID="{44D724AF-5056-5046-ACC0-696D91D19DBA}" presName="node" presStyleLbl="revTx" presStyleIdx="1" presStyleCnt="5" custScaleX="17351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6C1002-2827-5641-BD2D-24312189A5C5}" type="pres">
      <dgm:prSet presAssocID="{392268B8-FB98-9C45-92E4-D58055BCF2E9}" presName="sibTrans" presStyleLbl="node1" presStyleIdx="1" presStyleCnt="5"/>
      <dgm:spPr/>
      <dgm:t>
        <a:bodyPr/>
        <a:lstStyle/>
        <a:p>
          <a:endParaRPr lang="ru-RU"/>
        </a:p>
      </dgm:t>
    </dgm:pt>
    <dgm:pt modelId="{5C0FCBB1-A831-9C4A-A83F-37F2EF1EE4CF}" type="pres">
      <dgm:prSet presAssocID="{EA2F74FD-4550-094E-97EF-62DF3B98D819}" presName="dummy" presStyleCnt="0"/>
      <dgm:spPr/>
    </dgm:pt>
    <dgm:pt modelId="{18455707-D02E-BC4F-BBBC-1928DE62FD30}" type="pres">
      <dgm:prSet presAssocID="{EA2F74FD-4550-094E-97EF-62DF3B98D819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D4CEB8-7B2E-B04C-9E9D-B077B547568D}" type="pres">
      <dgm:prSet presAssocID="{C46D9481-643F-2F4F-A390-ED7DC98F206A}" presName="sibTrans" presStyleLbl="node1" presStyleIdx="2" presStyleCnt="5"/>
      <dgm:spPr/>
      <dgm:t>
        <a:bodyPr/>
        <a:lstStyle/>
        <a:p>
          <a:endParaRPr lang="ru-RU"/>
        </a:p>
      </dgm:t>
    </dgm:pt>
    <dgm:pt modelId="{4D498D1A-121A-D74B-BC76-42DE5B1D884B}" type="pres">
      <dgm:prSet presAssocID="{91049B1F-E582-7F44-A31A-A3CEC19C58A0}" presName="dummy" presStyleCnt="0"/>
      <dgm:spPr/>
    </dgm:pt>
    <dgm:pt modelId="{C1FCB8DF-3DE2-6C40-8E1B-4A2E05701BD9}" type="pres">
      <dgm:prSet presAssocID="{91049B1F-E582-7F44-A31A-A3CEC19C58A0}" presName="node" presStyleLbl="revTx" presStyleIdx="3" presStyleCnt="5" custScaleX="19124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A0B0B7C-6E39-2648-987C-EA634E7B5F73}" type="pres">
      <dgm:prSet presAssocID="{A6518D2D-A674-AB4B-98B7-3C5026867581}" presName="sibTrans" presStyleLbl="node1" presStyleIdx="3" presStyleCnt="5"/>
      <dgm:spPr/>
      <dgm:t>
        <a:bodyPr/>
        <a:lstStyle/>
        <a:p>
          <a:endParaRPr lang="ru-RU"/>
        </a:p>
      </dgm:t>
    </dgm:pt>
    <dgm:pt modelId="{ED14C2F0-D343-334E-8FE9-649F8F0366DA}" type="pres">
      <dgm:prSet presAssocID="{6CB8D51C-962E-5E42-A191-033BB6445E11}" presName="dummy" presStyleCnt="0"/>
      <dgm:spPr/>
    </dgm:pt>
    <dgm:pt modelId="{0D8AB747-3990-7B40-B0D5-41FBDFF8B25F}" type="pres">
      <dgm:prSet presAssocID="{6CB8D51C-962E-5E42-A191-033BB6445E11}" presName="node" presStyleLbl="revTx" presStyleIdx="4" presStyleCnt="5" custScaleX="134681" custRadScaleRad="107816" custRadScaleInc="-176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C51430-F408-B547-960E-2E1D904D7036}" type="pres">
      <dgm:prSet presAssocID="{EA665854-780A-524B-A712-8F52B829F528}" presName="sibTrans" presStyleLbl="node1" presStyleIdx="4" presStyleCnt="5"/>
      <dgm:spPr/>
      <dgm:t>
        <a:bodyPr/>
        <a:lstStyle/>
        <a:p>
          <a:endParaRPr lang="ru-RU"/>
        </a:p>
      </dgm:t>
    </dgm:pt>
  </dgm:ptLst>
  <dgm:cxnLst>
    <dgm:cxn modelId="{2075DF70-9A6A-2749-B48D-7C015D31EC71}" type="presOf" srcId="{EA665854-780A-524B-A712-8F52B829F528}" destId="{11C51430-F408-B547-960E-2E1D904D7036}" srcOrd="0" destOrd="0" presId="urn:microsoft.com/office/officeart/2005/8/layout/cycle1"/>
    <dgm:cxn modelId="{013DB27F-85EA-8D43-8B29-0323D42AC1FC}" type="presOf" srcId="{719D7AA2-AE7C-CC44-BDE3-34FF9C7A7CCD}" destId="{F295BE9D-354F-D341-93E0-A696B7189786}" srcOrd="0" destOrd="0" presId="urn:microsoft.com/office/officeart/2005/8/layout/cycle1"/>
    <dgm:cxn modelId="{1D53909B-5AC5-2344-B9E3-D0C8D2217759}" srcId="{719D7AA2-AE7C-CC44-BDE3-34FF9C7A7CCD}" destId="{6411B023-D12F-F345-B9C0-2E09A13CC8D5}" srcOrd="0" destOrd="0" parTransId="{C85BE8F1-30AD-434F-B222-751C9A3FD068}" sibTransId="{036564AC-A45E-A54A-A17B-7E53304A654A}"/>
    <dgm:cxn modelId="{15A2C4E1-623F-BA4E-871D-5DE25EAD1DEF}" type="presOf" srcId="{A6518D2D-A674-AB4B-98B7-3C5026867581}" destId="{2A0B0B7C-6E39-2648-987C-EA634E7B5F73}" srcOrd="0" destOrd="0" presId="urn:microsoft.com/office/officeart/2005/8/layout/cycle1"/>
    <dgm:cxn modelId="{ED341E83-5DFA-1643-9C32-2231E6BB9E3E}" type="presOf" srcId="{C46D9481-643F-2F4F-A390-ED7DC98F206A}" destId="{34D4CEB8-7B2E-B04C-9E9D-B077B547568D}" srcOrd="0" destOrd="0" presId="urn:microsoft.com/office/officeart/2005/8/layout/cycle1"/>
    <dgm:cxn modelId="{6E1D36F6-DF81-6D48-A651-D5FD0E95B534}" type="presOf" srcId="{392268B8-FB98-9C45-92E4-D58055BCF2E9}" destId="{B76C1002-2827-5641-BD2D-24312189A5C5}" srcOrd="0" destOrd="0" presId="urn:microsoft.com/office/officeart/2005/8/layout/cycle1"/>
    <dgm:cxn modelId="{1B6DA153-CB40-B64B-8734-FB5F2ADC7128}" srcId="{719D7AA2-AE7C-CC44-BDE3-34FF9C7A7CCD}" destId="{91049B1F-E582-7F44-A31A-A3CEC19C58A0}" srcOrd="3" destOrd="0" parTransId="{57BBBD50-B296-BD4E-9C10-95260D82AF7F}" sibTransId="{A6518D2D-A674-AB4B-98B7-3C5026867581}"/>
    <dgm:cxn modelId="{C69D032A-D593-804A-ACEB-07868F569DF9}" srcId="{719D7AA2-AE7C-CC44-BDE3-34FF9C7A7CCD}" destId="{6CB8D51C-962E-5E42-A191-033BB6445E11}" srcOrd="4" destOrd="0" parTransId="{E161D82E-B163-7B48-B5B0-08B7DC7AC8A3}" sibTransId="{EA665854-780A-524B-A712-8F52B829F528}"/>
    <dgm:cxn modelId="{A328CE7A-7540-5C43-A219-DA0F8746EEE7}" type="presOf" srcId="{EA2F74FD-4550-094E-97EF-62DF3B98D819}" destId="{18455707-D02E-BC4F-BBBC-1928DE62FD30}" srcOrd="0" destOrd="0" presId="urn:microsoft.com/office/officeart/2005/8/layout/cycle1"/>
    <dgm:cxn modelId="{E1B7556B-F5E5-8544-91A5-2B4F8A5924A5}" type="presOf" srcId="{6411B023-D12F-F345-B9C0-2E09A13CC8D5}" destId="{F1DE6BBD-A063-F144-A8D3-5EBC01298334}" srcOrd="0" destOrd="0" presId="urn:microsoft.com/office/officeart/2005/8/layout/cycle1"/>
    <dgm:cxn modelId="{630B9482-4EB8-3D43-8E13-F52FC2CD073D}" srcId="{719D7AA2-AE7C-CC44-BDE3-34FF9C7A7CCD}" destId="{44D724AF-5056-5046-ACC0-696D91D19DBA}" srcOrd="1" destOrd="0" parTransId="{04966F76-F67A-C746-AD09-BCEBBA9855D7}" sibTransId="{392268B8-FB98-9C45-92E4-D58055BCF2E9}"/>
    <dgm:cxn modelId="{471527FB-E2B1-E440-B2DF-058078F3FE62}" srcId="{719D7AA2-AE7C-CC44-BDE3-34FF9C7A7CCD}" destId="{EA2F74FD-4550-094E-97EF-62DF3B98D819}" srcOrd="2" destOrd="0" parTransId="{B5ACAFA9-D452-1346-B08C-DC0355F81009}" sibTransId="{C46D9481-643F-2F4F-A390-ED7DC98F206A}"/>
    <dgm:cxn modelId="{4E4456D7-27C2-DE4C-9D59-CF058D7B06D1}" type="presOf" srcId="{036564AC-A45E-A54A-A17B-7E53304A654A}" destId="{BBF30067-13E6-B74C-97CF-DDF54B0BBC2B}" srcOrd="0" destOrd="0" presId="urn:microsoft.com/office/officeart/2005/8/layout/cycle1"/>
    <dgm:cxn modelId="{5644B8B0-C644-734C-80A9-65D7150698D5}" type="presOf" srcId="{91049B1F-E582-7F44-A31A-A3CEC19C58A0}" destId="{C1FCB8DF-3DE2-6C40-8E1B-4A2E05701BD9}" srcOrd="0" destOrd="0" presId="urn:microsoft.com/office/officeart/2005/8/layout/cycle1"/>
    <dgm:cxn modelId="{D1EC4D93-08CE-3E45-8CB8-BFA18A04E770}" type="presOf" srcId="{6CB8D51C-962E-5E42-A191-033BB6445E11}" destId="{0D8AB747-3990-7B40-B0D5-41FBDFF8B25F}" srcOrd="0" destOrd="0" presId="urn:microsoft.com/office/officeart/2005/8/layout/cycle1"/>
    <dgm:cxn modelId="{0822810C-97D4-6C42-8EB3-C984D50C7B21}" type="presOf" srcId="{44D724AF-5056-5046-ACC0-696D91D19DBA}" destId="{700496E5-A31B-E54B-A002-692845B4DB1B}" srcOrd="0" destOrd="0" presId="urn:microsoft.com/office/officeart/2005/8/layout/cycle1"/>
    <dgm:cxn modelId="{809AD260-A258-3140-A2A7-FABCE9249B08}" type="presParOf" srcId="{F295BE9D-354F-D341-93E0-A696B7189786}" destId="{E070AC14-FC3A-C241-AF9F-D5C6FC1E2BAF}" srcOrd="0" destOrd="0" presId="urn:microsoft.com/office/officeart/2005/8/layout/cycle1"/>
    <dgm:cxn modelId="{FA37F74D-310C-334F-8B3C-C5D65D5E2EC6}" type="presParOf" srcId="{F295BE9D-354F-D341-93E0-A696B7189786}" destId="{F1DE6BBD-A063-F144-A8D3-5EBC01298334}" srcOrd="1" destOrd="0" presId="urn:microsoft.com/office/officeart/2005/8/layout/cycle1"/>
    <dgm:cxn modelId="{8DAB3592-2567-CD43-A18F-E077BD211AD9}" type="presParOf" srcId="{F295BE9D-354F-D341-93E0-A696B7189786}" destId="{BBF30067-13E6-B74C-97CF-DDF54B0BBC2B}" srcOrd="2" destOrd="0" presId="urn:microsoft.com/office/officeart/2005/8/layout/cycle1"/>
    <dgm:cxn modelId="{E935DD55-A70D-0E43-8201-6924AFEF0738}" type="presParOf" srcId="{F295BE9D-354F-D341-93E0-A696B7189786}" destId="{064E6C41-EF63-EF49-ABA9-F3BBB2EF916E}" srcOrd="3" destOrd="0" presId="urn:microsoft.com/office/officeart/2005/8/layout/cycle1"/>
    <dgm:cxn modelId="{E9EB0A1A-97B4-A846-8938-6A74958EE66B}" type="presParOf" srcId="{F295BE9D-354F-D341-93E0-A696B7189786}" destId="{700496E5-A31B-E54B-A002-692845B4DB1B}" srcOrd="4" destOrd="0" presId="urn:microsoft.com/office/officeart/2005/8/layout/cycle1"/>
    <dgm:cxn modelId="{65425EEF-3BC9-0B43-9A58-78C2127C882F}" type="presParOf" srcId="{F295BE9D-354F-D341-93E0-A696B7189786}" destId="{B76C1002-2827-5641-BD2D-24312189A5C5}" srcOrd="5" destOrd="0" presId="urn:microsoft.com/office/officeart/2005/8/layout/cycle1"/>
    <dgm:cxn modelId="{E7465389-B962-3B46-ACE5-DA86154511B8}" type="presParOf" srcId="{F295BE9D-354F-D341-93E0-A696B7189786}" destId="{5C0FCBB1-A831-9C4A-A83F-37F2EF1EE4CF}" srcOrd="6" destOrd="0" presId="urn:microsoft.com/office/officeart/2005/8/layout/cycle1"/>
    <dgm:cxn modelId="{79AB566A-3DC4-F94A-A729-DF601C59E977}" type="presParOf" srcId="{F295BE9D-354F-D341-93E0-A696B7189786}" destId="{18455707-D02E-BC4F-BBBC-1928DE62FD30}" srcOrd="7" destOrd="0" presId="urn:microsoft.com/office/officeart/2005/8/layout/cycle1"/>
    <dgm:cxn modelId="{53832CFE-2EDB-9544-BCCD-C9C0A91DEF8D}" type="presParOf" srcId="{F295BE9D-354F-D341-93E0-A696B7189786}" destId="{34D4CEB8-7B2E-B04C-9E9D-B077B547568D}" srcOrd="8" destOrd="0" presId="urn:microsoft.com/office/officeart/2005/8/layout/cycle1"/>
    <dgm:cxn modelId="{73CD0F8E-39CB-D94D-953B-2A6CEFFC4F02}" type="presParOf" srcId="{F295BE9D-354F-D341-93E0-A696B7189786}" destId="{4D498D1A-121A-D74B-BC76-42DE5B1D884B}" srcOrd="9" destOrd="0" presId="urn:microsoft.com/office/officeart/2005/8/layout/cycle1"/>
    <dgm:cxn modelId="{FFAEE200-E076-ED44-8FCF-DDA62837D371}" type="presParOf" srcId="{F295BE9D-354F-D341-93E0-A696B7189786}" destId="{C1FCB8DF-3DE2-6C40-8E1B-4A2E05701BD9}" srcOrd="10" destOrd="0" presId="urn:microsoft.com/office/officeart/2005/8/layout/cycle1"/>
    <dgm:cxn modelId="{EF627B12-D686-3E4B-AE44-8688FA1F3E09}" type="presParOf" srcId="{F295BE9D-354F-D341-93E0-A696B7189786}" destId="{2A0B0B7C-6E39-2648-987C-EA634E7B5F73}" srcOrd="11" destOrd="0" presId="urn:microsoft.com/office/officeart/2005/8/layout/cycle1"/>
    <dgm:cxn modelId="{CD891645-C36F-734C-A385-2C3004F25BCF}" type="presParOf" srcId="{F295BE9D-354F-D341-93E0-A696B7189786}" destId="{ED14C2F0-D343-334E-8FE9-649F8F0366DA}" srcOrd="12" destOrd="0" presId="urn:microsoft.com/office/officeart/2005/8/layout/cycle1"/>
    <dgm:cxn modelId="{2080B1BD-1CA7-FF43-8300-5282E2DE9945}" type="presParOf" srcId="{F295BE9D-354F-D341-93E0-A696B7189786}" destId="{0D8AB747-3990-7B40-B0D5-41FBDFF8B25F}" srcOrd="13" destOrd="0" presId="urn:microsoft.com/office/officeart/2005/8/layout/cycle1"/>
    <dgm:cxn modelId="{577C2337-F11C-BC4C-A477-9D3D8F2335B6}" type="presParOf" srcId="{F295BE9D-354F-D341-93E0-A696B7189786}" destId="{11C51430-F408-B547-960E-2E1D904D703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9D7AA2-AE7C-CC44-BDE3-34FF9C7A7CCD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411B023-D12F-F345-B9C0-2E09A13CC8D5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2.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Определяет продукт и ключевые характеристики</a:t>
          </a:r>
          <a:endParaRPr lang="ru-RU" sz="1400" dirty="0">
            <a:latin typeface="PT Serif" panose="020A0603040505020204" pitchFamily="18" charset="-52"/>
          </a:endParaRPr>
        </a:p>
      </dgm:t>
    </dgm:pt>
    <dgm:pt modelId="{C85BE8F1-30AD-434F-B222-751C9A3FD068}" type="parTrans" cxnId="{1D53909B-5AC5-2344-B9E3-D0C8D221775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036564AC-A45E-A54A-A17B-7E53304A654A}" type="sibTrans" cxnId="{1D53909B-5AC5-2344-B9E3-D0C8D221775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44D724AF-5056-5046-ACC0-696D91D19DBA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3.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Создает и контролирует концепцию (7</a:t>
          </a:r>
          <a:r>
            <a:rPr lang="en-US" sz="1400" dirty="0" smtClean="0">
              <a:latin typeface="PT Serif" panose="020A0603040505020204" pitchFamily="18" charset="-52"/>
            </a:rPr>
            <a:t>P)</a:t>
          </a:r>
          <a:endParaRPr lang="ru-RU" sz="1400" dirty="0">
            <a:latin typeface="PT Serif" panose="020A0603040505020204" pitchFamily="18" charset="-52"/>
          </a:endParaRPr>
        </a:p>
      </dgm:t>
    </dgm:pt>
    <dgm:pt modelId="{04966F76-F67A-C746-AD09-BCEBBA9855D7}" type="parTrans" cxnId="{630B9482-4EB8-3D43-8E13-F52FC2CD073D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392268B8-FB98-9C45-92E4-D58055BCF2E9}" type="sibTrans" cxnId="{630B9482-4EB8-3D43-8E13-F52FC2CD073D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EA2F74FD-4550-094E-97EF-62DF3B98D819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4.</a:t>
          </a:r>
        </a:p>
        <a:p>
          <a:r>
            <a:rPr lang="ru-RU" sz="1400" dirty="0" smtClean="0">
              <a:latin typeface="PT Serif" panose="020A0603040505020204" pitchFamily="18" charset="-52"/>
            </a:rPr>
            <a:t>Целевые Гости</a:t>
          </a:r>
          <a:endParaRPr lang="ru-RU" sz="1400" dirty="0">
            <a:latin typeface="PT Serif" panose="020A0603040505020204" pitchFamily="18" charset="-52"/>
          </a:endParaRPr>
        </a:p>
      </dgm:t>
    </dgm:pt>
    <dgm:pt modelId="{B5ACAFA9-D452-1346-B08C-DC0355F81009}" type="parTrans" cxnId="{471527FB-E2B1-E440-B2DF-058078F3FE62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C46D9481-643F-2F4F-A390-ED7DC98F206A}" type="sibTrans" cxnId="{471527FB-E2B1-E440-B2DF-058078F3FE62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91049B1F-E582-7F44-A31A-A3CEC19C58A0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5. Возвращаются и приводят новых гостей, дают обратную связь</a:t>
          </a:r>
          <a:endParaRPr lang="ru-RU" sz="1400" dirty="0">
            <a:latin typeface="PT Serif" panose="020A0603040505020204" pitchFamily="18" charset="-52"/>
          </a:endParaRPr>
        </a:p>
      </dgm:t>
    </dgm:pt>
    <dgm:pt modelId="{57BBBD50-B296-BD4E-9C10-95260D82AF7F}" type="parTrans" cxnId="{1B6DA153-CB40-B64B-8734-FB5F2ADC7128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A6518D2D-A674-AB4B-98B7-3C5026867581}" type="sibTrans" cxnId="{1B6DA153-CB40-B64B-8734-FB5F2ADC7128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6CB8D51C-962E-5E42-A191-033BB6445E11}">
      <dgm:prSet phldrT="[Текст]" custT="1"/>
      <dgm:spPr/>
      <dgm:t>
        <a:bodyPr/>
        <a:lstStyle/>
        <a:p>
          <a:r>
            <a:rPr lang="ru-RU" sz="1400" dirty="0" smtClean="0">
              <a:latin typeface="PT Serif" panose="020A0603040505020204" pitchFamily="18" charset="-52"/>
            </a:rPr>
            <a:t>1. </a:t>
          </a:r>
          <a:br>
            <a:rPr lang="ru-RU" sz="1400" dirty="0" smtClean="0">
              <a:latin typeface="PT Serif" panose="020A0603040505020204" pitchFamily="18" charset="-52"/>
            </a:rPr>
          </a:br>
          <a:r>
            <a:rPr lang="ru-RU" sz="1400" dirty="0" smtClean="0">
              <a:latin typeface="PT Serif" panose="020A0603040505020204" pitchFamily="18" charset="-52"/>
            </a:rPr>
            <a:t>Управляющий / собственник</a:t>
          </a:r>
          <a:endParaRPr lang="ru-RU" sz="1400" dirty="0">
            <a:latin typeface="PT Serif" panose="020A0603040505020204" pitchFamily="18" charset="-52"/>
          </a:endParaRPr>
        </a:p>
      </dgm:t>
    </dgm:pt>
    <dgm:pt modelId="{E161D82E-B163-7B48-B5B0-08B7DC7AC8A3}" type="parTrans" cxnId="{C69D032A-D593-804A-ACEB-07868F569DF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EA665854-780A-524B-A712-8F52B829F528}" type="sibTrans" cxnId="{C69D032A-D593-804A-ACEB-07868F569DF9}">
      <dgm:prSet/>
      <dgm:spPr/>
      <dgm:t>
        <a:bodyPr/>
        <a:lstStyle/>
        <a:p>
          <a:endParaRPr lang="ru-RU" sz="2400">
            <a:latin typeface="PT Serif" panose="020A0603040505020204" pitchFamily="18" charset="-52"/>
          </a:endParaRPr>
        </a:p>
      </dgm:t>
    </dgm:pt>
    <dgm:pt modelId="{F295BE9D-354F-D341-93E0-A696B7189786}" type="pres">
      <dgm:prSet presAssocID="{719D7AA2-AE7C-CC44-BDE3-34FF9C7A7CC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070AC14-FC3A-C241-AF9F-D5C6FC1E2BAF}" type="pres">
      <dgm:prSet presAssocID="{6411B023-D12F-F345-B9C0-2E09A13CC8D5}" presName="dummy" presStyleCnt="0"/>
      <dgm:spPr/>
    </dgm:pt>
    <dgm:pt modelId="{F1DE6BBD-A063-F144-A8D3-5EBC01298334}" type="pres">
      <dgm:prSet presAssocID="{6411B023-D12F-F345-B9C0-2E09A13CC8D5}" presName="node" presStyleLbl="revTx" presStyleIdx="0" presStyleCnt="5" custScaleX="192081" custRadScaleRad="110049" custRadScaleInc="25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F30067-13E6-B74C-97CF-DDF54B0BBC2B}" type="pres">
      <dgm:prSet presAssocID="{036564AC-A45E-A54A-A17B-7E53304A654A}" presName="sibTrans" presStyleLbl="node1" presStyleIdx="0" presStyleCnt="5"/>
      <dgm:spPr/>
      <dgm:t>
        <a:bodyPr/>
        <a:lstStyle/>
        <a:p>
          <a:endParaRPr lang="ru-RU"/>
        </a:p>
      </dgm:t>
    </dgm:pt>
    <dgm:pt modelId="{064E6C41-EF63-EF49-ABA9-F3BBB2EF916E}" type="pres">
      <dgm:prSet presAssocID="{44D724AF-5056-5046-ACC0-696D91D19DBA}" presName="dummy" presStyleCnt="0"/>
      <dgm:spPr/>
    </dgm:pt>
    <dgm:pt modelId="{700496E5-A31B-E54B-A002-692845B4DB1B}" type="pres">
      <dgm:prSet presAssocID="{44D724AF-5056-5046-ACC0-696D91D19DBA}" presName="node" presStyleLbl="revTx" presStyleIdx="1" presStyleCnt="5" custScaleX="17351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6C1002-2827-5641-BD2D-24312189A5C5}" type="pres">
      <dgm:prSet presAssocID="{392268B8-FB98-9C45-92E4-D58055BCF2E9}" presName="sibTrans" presStyleLbl="node1" presStyleIdx="1" presStyleCnt="5"/>
      <dgm:spPr/>
      <dgm:t>
        <a:bodyPr/>
        <a:lstStyle/>
        <a:p>
          <a:endParaRPr lang="ru-RU"/>
        </a:p>
      </dgm:t>
    </dgm:pt>
    <dgm:pt modelId="{5C0FCBB1-A831-9C4A-A83F-37F2EF1EE4CF}" type="pres">
      <dgm:prSet presAssocID="{EA2F74FD-4550-094E-97EF-62DF3B98D819}" presName="dummy" presStyleCnt="0"/>
      <dgm:spPr/>
    </dgm:pt>
    <dgm:pt modelId="{18455707-D02E-BC4F-BBBC-1928DE62FD30}" type="pres">
      <dgm:prSet presAssocID="{EA2F74FD-4550-094E-97EF-62DF3B98D819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D4CEB8-7B2E-B04C-9E9D-B077B547568D}" type="pres">
      <dgm:prSet presAssocID="{C46D9481-643F-2F4F-A390-ED7DC98F206A}" presName="sibTrans" presStyleLbl="node1" presStyleIdx="2" presStyleCnt="5"/>
      <dgm:spPr/>
      <dgm:t>
        <a:bodyPr/>
        <a:lstStyle/>
        <a:p>
          <a:endParaRPr lang="ru-RU"/>
        </a:p>
      </dgm:t>
    </dgm:pt>
    <dgm:pt modelId="{4D498D1A-121A-D74B-BC76-42DE5B1D884B}" type="pres">
      <dgm:prSet presAssocID="{91049B1F-E582-7F44-A31A-A3CEC19C58A0}" presName="dummy" presStyleCnt="0"/>
      <dgm:spPr/>
    </dgm:pt>
    <dgm:pt modelId="{C1FCB8DF-3DE2-6C40-8E1B-4A2E05701BD9}" type="pres">
      <dgm:prSet presAssocID="{91049B1F-E582-7F44-A31A-A3CEC19C58A0}" presName="node" presStyleLbl="revTx" presStyleIdx="3" presStyleCnt="5" custScaleX="19124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A0B0B7C-6E39-2648-987C-EA634E7B5F73}" type="pres">
      <dgm:prSet presAssocID="{A6518D2D-A674-AB4B-98B7-3C5026867581}" presName="sibTrans" presStyleLbl="node1" presStyleIdx="3" presStyleCnt="5"/>
      <dgm:spPr/>
      <dgm:t>
        <a:bodyPr/>
        <a:lstStyle/>
        <a:p>
          <a:endParaRPr lang="ru-RU"/>
        </a:p>
      </dgm:t>
    </dgm:pt>
    <dgm:pt modelId="{ED14C2F0-D343-334E-8FE9-649F8F0366DA}" type="pres">
      <dgm:prSet presAssocID="{6CB8D51C-962E-5E42-A191-033BB6445E11}" presName="dummy" presStyleCnt="0"/>
      <dgm:spPr/>
    </dgm:pt>
    <dgm:pt modelId="{0D8AB747-3990-7B40-B0D5-41FBDFF8B25F}" type="pres">
      <dgm:prSet presAssocID="{6CB8D51C-962E-5E42-A191-033BB6445E11}" presName="node" presStyleLbl="revTx" presStyleIdx="4" presStyleCnt="5" custScaleX="134681" custRadScaleRad="107816" custRadScaleInc="-176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C51430-F408-B547-960E-2E1D904D7036}" type="pres">
      <dgm:prSet presAssocID="{EA665854-780A-524B-A712-8F52B829F528}" presName="sibTrans" presStyleLbl="node1" presStyleIdx="4" presStyleCnt="5"/>
      <dgm:spPr/>
      <dgm:t>
        <a:bodyPr/>
        <a:lstStyle/>
        <a:p>
          <a:endParaRPr lang="ru-RU"/>
        </a:p>
      </dgm:t>
    </dgm:pt>
  </dgm:ptLst>
  <dgm:cxnLst>
    <dgm:cxn modelId="{D9E3306C-5308-294A-B2ED-1AFC28F39248}" type="presOf" srcId="{44D724AF-5056-5046-ACC0-696D91D19DBA}" destId="{700496E5-A31B-E54B-A002-692845B4DB1B}" srcOrd="0" destOrd="0" presId="urn:microsoft.com/office/officeart/2005/8/layout/cycle1"/>
    <dgm:cxn modelId="{1CED0CA0-254B-CE4A-A1B8-A594CB6C0D21}" type="presOf" srcId="{036564AC-A45E-A54A-A17B-7E53304A654A}" destId="{BBF30067-13E6-B74C-97CF-DDF54B0BBC2B}" srcOrd="0" destOrd="0" presId="urn:microsoft.com/office/officeart/2005/8/layout/cycle1"/>
    <dgm:cxn modelId="{CA33DD3B-22B6-FB49-9DF4-DF0963A7BAFB}" type="presOf" srcId="{6CB8D51C-962E-5E42-A191-033BB6445E11}" destId="{0D8AB747-3990-7B40-B0D5-41FBDFF8B25F}" srcOrd="0" destOrd="0" presId="urn:microsoft.com/office/officeart/2005/8/layout/cycle1"/>
    <dgm:cxn modelId="{DDD20F1D-0CE7-B54B-BA83-A7B446FAF39C}" type="presOf" srcId="{A6518D2D-A674-AB4B-98B7-3C5026867581}" destId="{2A0B0B7C-6E39-2648-987C-EA634E7B5F73}" srcOrd="0" destOrd="0" presId="urn:microsoft.com/office/officeart/2005/8/layout/cycle1"/>
    <dgm:cxn modelId="{9F28CFE1-7065-484A-A430-865E02D4B2B8}" type="presOf" srcId="{6411B023-D12F-F345-B9C0-2E09A13CC8D5}" destId="{F1DE6BBD-A063-F144-A8D3-5EBC01298334}" srcOrd="0" destOrd="0" presId="urn:microsoft.com/office/officeart/2005/8/layout/cycle1"/>
    <dgm:cxn modelId="{81782734-5731-8845-9196-EEC9EBA9251D}" type="presOf" srcId="{392268B8-FB98-9C45-92E4-D58055BCF2E9}" destId="{B76C1002-2827-5641-BD2D-24312189A5C5}" srcOrd="0" destOrd="0" presId="urn:microsoft.com/office/officeart/2005/8/layout/cycle1"/>
    <dgm:cxn modelId="{630B9482-4EB8-3D43-8E13-F52FC2CD073D}" srcId="{719D7AA2-AE7C-CC44-BDE3-34FF9C7A7CCD}" destId="{44D724AF-5056-5046-ACC0-696D91D19DBA}" srcOrd="1" destOrd="0" parTransId="{04966F76-F67A-C746-AD09-BCEBBA9855D7}" sibTransId="{392268B8-FB98-9C45-92E4-D58055BCF2E9}"/>
    <dgm:cxn modelId="{1D53909B-5AC5-2344-B9E3-D0C8D2217759}" srcId="{719D7AA2-AE7C-CC44-BDE3-34FF9C7A7CCD}" destId="{6411B023-D12F-F345-B9C0-2E09A13CC8D5}" srcOrd="0" destOrd="0" parTransId="{C85BE8F1-30AD-434F-B222-751C9A3FD068}" sibTransId="{036564AC-A45E-A54A-A17B-7E53304A654A}"/>
    <dgm:cxn modelId="{1B6DA153-CB40-B64B-8734-FB5F2ADC7128}" srcId="{719D7AA2-AE7C-CC44-BDE3-34FF9C7A7CCD}" destId="{91049B1F-E582-7F44-A31A-A3CEC19C58A0}" srcOrd="3" destOrd="0" parTransId="{57BBBD50-B296-BD4E-9C10-95260D82AF7F}" sibTransId="{A6518D2D-A674-AB4B-98B7-3C5026867581}"/>
    <dgm:cxn modelId="{2F3D4A78-3F8C-D042-BD44-9296E83C34DB}" type="presOf" srcId="{C46D9481-643F-2F4F-A390-ED7DC98F206A}" destId="{34D4CEB8-7B2E-B04C-9E9D-B077B547568D}" srcOrd="0" destOrd="0" presId="urn:microsoft.com/office/officeart/2005/8/layout/cycle1"/>
    <dgm:cxn modelId="{6651DB9E-3E2F-384D-B68C-0229994EA193}" type="presOf" srcId="{719D7AA2-AE7C-CC44-BDE3-34FF9C7A7CCD}" destId="{F295BE9D-354F-D341-93E0-A696B7189786}" srcOrd="0" destOrd="0" presId="urn:microsoft.com/office/officeart/2005/8/layout/cycle1"/>
    <dgm:cxn modelId="{471527FB-E2B1-E440-B2DF-058078F3FE62}" srcId="{719D7AA2-AE7C-CC44-BDE3-34FF9C7A7CCD}" destId="{EA2F74FD-4550-094E-97EF-62DF3B98D819}" srcOrd="2" destOrd="0" parTransId="{B5ACAFA9-D452-1346-B08C-DC0355F81009}" sibTransId="{C46D9481-643F-2F4F-A390-ED7DC98F206A}"/>
    <dgm:cxn modelId="{C69D032A-D593-804A-ACEB-07868F569DF9}" srcId="{719D7AA2-AE7C-CC44-BDE3-34FF9C7A7CCD}" destId="{6CB8D51C-962E-5E42-A191-033BB6445E11}" srcOrd="4" destOrd="0" parTransId="{E161D82E-B163-7B48-B5B0-08B7DC7AC8A3}" sibTransId="{EA665854-780A-524B-A712-8F52B829F528}"/>
    <dgm:cxn modelId="{6D6282B5-C635-1248-AD58-E24447CB2114}" type="presOf" srcId="{91049B1F-E582-7F44-A31A-A3CEC19C58A0}" destId="{C1FCB8DF-3DE2-6C40-8E1B-4A2E05701BD9}" srcOrd="0" destOrd="0" presId="urn:microsoft.com/office/officeart/2005/8/layout/cycle1"/>
    <dgm:cxn modelId="{42584745-FB39-424F-ABB3-692097835E62}" type="presOf" srcId="{EA665854-780A-524B-A712-8F52B829F528}" destId="{11C51430-F408-B547-960E-2E1D904D7036}" srcOrd="0" destOrd="0" presId="urn:microsoft.com/office/officeart/2005/8/layout/cycle1"/>
    <dgm:cxn modelId="{1643E98F-C592-7F4A-B190-50A98D8BAAA8}" type="presOf" srcId="{EA2F74FD-4550-094E-97EF-62DF3B98D819}" destId="{18455707-D02E-BC4F-BBBC-1928DE62FD30}" srcOrd="0" destOrd="0" presId="urn:microsoft.com/office/officeart/2005/8/layout/cycle1"/>
    <dgm:cxn modelId="{EF71CA15-3499-254A-B1E9-B590A04E1E4F}" type="presParOf" srcId="{F295BE9D-354F-D341-93E0-A696B7189786}" destId="{E070AC14-FC3A-C241-AF9F-D5C6FC1E2BAF}" srcOrd="0" destOrd="0" presId="urn:microsoft.com/office/officeart/2005/8/layout/cycle1"/>
    <dgm:cxn modelId="{FE4D8649-42A6-AE47-84B0-C6C8210C5012}" type="presParOf" srcId="{F295BE9D-354F-D341-93E0-A696B7189786}" destId="{F1DE6BBD-A063-F144-A8D3-5EBC01298334}" srcOrd="1" destOrd="0" presId="urn:microsoft.com/office/officeart/2005/8/layout/cycle1"/>
    <dgm:cxn modelId="{89AE352F-7FDD-A34B-99D0-91DA1269D648}" type="presParOf" srcId="{F295BE9D-354F-D341-93E0-A696B7189786}" destId="{BBF30067-13E6-B74C-97CF-DDF54B0BBC2B}" srcOrd="2" destOrd="0" presId="urn:microsoft.com/office/officeart/2005/8/layout/cycle1"/>
    <dgm:cxn modelId="{FA5C61C2-AC68-0948-ACAF-B82257FC7CB8}" type="presParOf" srcId="{F295BE9D-354F-D341-93E0-A696B7189786}" destId="{064E6C41-EF63-EF49-ABA9-F3BBB2EF916E}" srcOrd="3" destOrd="0" presId="urn:microsoft.com/office/officeart/2005/8/layout/cycle1"/>
    <dgm:cxn modelId="{EE96B1A2-5F27-4E4D-B446-A7163B2BA546}" type="presParOf" srcId="{F295BE9D-354F-D341-93E0-A696B7189786}" destId="{700496E5-A31B-E54B-A002-692845B4DB1B}" srcOrd="4" destOrd="0" presId="urn:microsoft.com/office/officeart/2005/8/layout/cycle1"/>
    <dgm:cxn modelId="{0862CA6F-2BBA-3745-AE7B-CD5574A2FC1B}" type="presParOf" srcId="{F295BE9D-354F-D341-93E0-A696B7189786}" destId="{B76C1002-2827-5641-BD2D-24312189A5C5}" srcOrd="5" destOrd="0" presId="urn:microsoft.com/office/officeart/2005/8/layout/cycle1"/>
    <dgm:cxn modelId="{378D902D-BDC3-684A-8B06-043708354524}" type="presParOf" srcId="{F295BE9D-354F-D341-93E0-A696B7189786}" destId="{5C0FCBB1-A831-9C4A-A83F-37F2EF1EE4CF}" srcOrd="6" destOrd="0" presId="urn:microsoft.com/office/officeart/2005/8/layout/cycle1"/>
    <dgm:cxn modelId="{59045934-AD9A-1942-9AB8-5AF373A14227}" type="presParOf" srcId="{F295BE9D-354F-D341-93E0-A696B7189786}" destId="{18455707-D02E-BC4F-BBBC-1928DE62FD30}" srcOrd="7" destOrd="0" presId="urn:microsoft.com/office/officeart/2005/8/layout/cycle1"/>
    <dgm:cxn modelId="{B4E00EA5-8FA6-4E44-ACE4-FFAA4AD5EAC2}" type="presParOf" srcId="{F295BE9D-354F-D341-93E0-A696B7189786}" destId="{34D4CEB8-7B2E-B04C-9E9D-B077B547568D}" srcOrd="8" destOrd="0" presId="urn:microsoft.com/office/officeart/2005/8/layout/cycle1"/>
    <dgm:cxn modelId="{91445E74-F3D4-6E4F-9DC9-0C56A36A2267}" type="presParOf" srcId="{F295BE9D-354F-D341-93E0-A696B7189786}" destId="{4D498D1A-121A-D74B-BC76-42DE5B1D884B}" srcOrd="9" destOrd="0" presId="urn:microsoft.com/office/officeart/2005/8/layout/cycle1"/>
    <dgm:cxn modelId="{61184F7A-8E84-B04D-B104-06D5350BB7CE}" type="presParOf" srcId="{F295BE9D-354F-D341-93E0-A696B7189786}" destId="{C1FCB8DF-3DE2-6C40-8E1B-4A2E05701BD9}" srcOrd="10" destOrd="0" presId="urn:microsoft.com/office/officeart/2005/8/layout/cycle1"/>
    <dgm:cxn modelId="{DC2AC61A-6B57-7041-A26E-0893B4275DB6}" type="presParOf" srcId="{F295BE9D-354F-D341-93E0-A696B7189786}" destId="{2A0B0B7C-6E39-2648-987C-EA634E7B5F73}" srcOrd="11" destOrd="0" presId="urn:microsoft.com/office/officeart/2005/8/layout/cycle1"/>
    <dgm:cxn modelId="{E3060544-A85E-D649-952E-1A78145136B6}" type="presParOf" srcId="{F295BE9D-354F-D341-93E0-A696B7189786}" destId="{ED14C2F0-D343-334E-8FE9-649F8F0366DA}" srcOrd="12" destOrd="0" presId="urn:microsoft.com/office/officeart/2005/8/layout/cycle1"/>
    <dgm:cxn modelId="{08FA5286-A409-1A44-B6CF-514EF7595781}" type="presParOf" srcId="{F295BE9D-354F-D341-93E0-A696B7189786}" destId="{0D8AB747-3990-7B40-B0D5-41FBDFF8B25F}" srcOrd="13" destOrd="0" presId="urn:microsoft.com/office/officeart/2005/8/layout/cycle1"/>
    <dgm:cxn modelId="{17B7F343-74A2-8647-8786-B542BD40B0A4}" type="presParOf" srcId="{F295BE9D-354F-D341-93E0-A696B7189786}" destId="{11C51430-F408-B547-960E-2E1D904D703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7CCD81-583D-7244-B4C6-8D34E919E5AC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9D94FE3-E505-4C46-A1A5-23AE09D567F1}">
      <dgm:prSet phldrT="[Текст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ru-RU" sz="36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ЛЮДИ </a:t>
          </a:r>
          <a:endParaRPr lang="ru-RU" sz="36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627F1110-E402-C044-8809-9D9FDABE8505}" type="parTrans" cxnId="{6F6C5853-B42E-D74D-8A95-205DCE2F85D2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3A55C548-419D-FE4C-9DD3-553D1992011B}" type="sibTrans" cxnId="{6F6C5853-B42E-D74D-8A95-205DCE2F85D2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A1192FFB-1B7C-8942-AE54-58021264B320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Продукт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A5E1959A-1AFE-3B40-B7E7-A1CD13E32B12}" type="parTrans" cxnId="{FF9F2F95-36FA-7648-BB4B-F0B3759F51A2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FBAD0AD1-B97D-2F42-BF32-A6FD3495782F}" type="sibTrans" cxnId="{FF9F2F95-36FA-7648-BB4B-F0B3759F51A2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312D32AC-A943-8F44-933A-863583599FB2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Цена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FF1C964E-28AD-3145-8A72-C13202DCE1C3}" type="parTrans" cxnId="{7C5D9F97-CCAC-A048-8D58-249D442E3CA0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8D262088-237C-784D-BDD0-23B507C9B169}" type="sibTrans" cxnId="{7C5D9F97-CCAC-A048-8D58-249D442E3CA0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83D6CC06-D5D5-B343-B225-05DDB8DD06B9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Место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0ED771BE-DAEA-7946-A8F3-626448090EF4}" type="parTrans" cxnId="{C911334A-CEC9-364F-9EAE-F667CABDFFF6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0C4AEA42-52C8-3144-BCF0-F17E2F9DBA8C}" type="sibTrans" cxnId="{C911334A-CEC9-364F-9EAE-F667CABDFFF6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EF2C49DE-0B53-C242-8351-1255E09FA4E2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Продвижение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99B6B8BD-A437-8949-8D71-3AABEBBC5E48}" type="parTrans" cxnId="{8EAC3A29-388F-024B-BF0E-324763724B91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FE9A3F96-B86D-334E-9FE6-A01F8BC384DB}" type="sibTrans" cxnId="{8EAC3A29-388F-024B-BF0E-324763724B91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371CDDF6-DF7A-614E-AC27-5620D26C5A16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Вещ-</a:t>
          </a:r>
          <a:r>
            <a:rPr lang="ru-RU" sz="1400" dirty="0" err="1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ое</a:t>
          </a:r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 доказательство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0C9E5329-E104-9642-B373-A8311DAFD5F4}" type="parTrans" cxnId="{9FE8D14D-A4DB-1B46-A5BA-3C7BCA6D8C53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99A1ABBA-CB43-9E4B-9DC1-30B1511C2588}" type="sibTrans" cxnId="{9FE8D14D-A4DB-1B46-A5BA-3C7BCA6D8C53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B00693FE-102B-0446-B65C-3FA2B9B7349E}">
      <dgm:prSet phldrT="[Текст]" custT="1"/>
      <dgm:spPr/>
      <dgm:t>
        <a:bodyPr/>
        <a:lstStyle/>
        <a:p>
          <a:r>
            <a:rPr lang="ru-RU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Процессы</a:t>
          </a:r>
          <a:endParaRPr lang="ru-RU" sz="14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FC5425E4-1CC4-154B-B1D5-65953192808B}" type="parTrans" cxnId="{C2BECD71-7F0C-EF4B-B3E4-F7EC49B1A867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9DF16D94-659C-994F-A0D3-A95DBA64DBBC}" type="sibTrans" cxnId="{C2BECD71-7F0C-EF4B-B3E4-F7EC49B1A867}">
      <dgm:prSet/>
      <dgm:spPr/>
      <dgm:t>
        <a:bodyPr/>
        <a:lstStyle/>
        <a:p>
          <a:endParaRPr lang="ru-RU" sz="140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gm:t>
    </dgm:pt>
    <dgm:pt modelId="{9F06B2CB-E90A-5A4F-AE2F-9D2AC4028D94}" type="pres">
      <dgm:prSet presAssocID="{D87CCD81-583D-7244-B4C6-8D34E919E5A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2EF2A85-5A01-8945-B0BD-C5487677DDCF}" type="pres">
      <dgm:prSet presAssocID="{D87CCD81-583D-7244-B4C6-8D34E919E5AC}" presName="radial" presStyleCnt="0">
        <dgm:presLayoutVars>
          <dgm:animLvl val="ctr"/>
        </dgm:presLayoutVars>
      </dgm:prSet>
      <dgm:spPr/>
    </dgm:pt>
    <dgm:pt modelId="{2872E2F4-8001-E546-B6CE-4EAF8FDA1D91}" type="pres">
      <dgm:prSet presAssocID="{19D94FE3-E505-4C46-A1A5-23AE09D567F1}" presName="centerShape" presStyleLbl="vennNode1" presStyleIdx="0" presStyleCnt="7" custScaleX="148732" custScaleY="148732"/>
      <dgm:spPr/>
      <dgm:t>
        <a:bodyPr/>
        <a:lstStyle/>
        <a:p>
          <a:endParaRPr lang="ru-RU"/>
        </a:p>
      </dgm:t>
    </dgm:pt>
    <dgm:pt modelId="{C04C04E5-E114-634D-9682-3B815090D7B5}" type="pres">
      <dgm:prSet presAssocID="{A1192FFB-1B7C-8942-AE54-58021264B320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6CC5D4-E5EB-7648-9F99-53D2835F296F}" type="pres">
      <dgm:prSet presAssocID="{312D32AC-A943-8F44-933A-863583599FB2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DB6F86-974E-9A48-9E8B-6B1570887D39}" type="pres">
      <dgm:prSet presAssocID="{371CDDF6-DF7A-614E-AC27-5620D26C5A16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11B4C3-56F0-C643-9416-482CE21FAED6}" type="pres">
      <dgm:prSet presAssocID="{83D6CC06-D5D5-B343-B225-05DDB8DD06B9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ECC05F-586B-B841-B197-64F914A7C80C}" type="pres">
      <dgm:prSet presAssocID="{EF2C49DE-0B53-C242-8351-1255E09FA4E2}" presName="node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FBF070-90F9-BA4C-8782-16C1E855851E}" type="pres">
      <dgm:prSet presAssocID="{B00693FE-102B-0446-B65C-3FA2B9B7349E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FE8D14D-A4DB-1B46-A5BA-3C7BCA6D8C53}" srcId="{19D94FE3-E505-4C46-A1A5-23AE09D567F1}" destId="{371CDDF6-DF7A-614E-AC27-5620D26C5A16}" srcOrd="2" destOrd="0" parTransId="{0C9E5329-E104-9642-B373-A8311DAFD5F4}" sibTransId="{99A1ABBA-CB43-9E4B-9DC1-30B1511C2588}"/>
    <dgm:cxn modelId="{06C67767-9BDC-AA46-B703-39D93BB59221}" type="presOf" srcId="{312D32AC-A943-8F44-933A-863583599FB2}" destId="{C26CC5D4-E5EB-7648-9F99-53D2835F296F}" srcOrd="0" destOrd="0" presId="urn:microsoft.com/office/officeart/2005/8/layout/radial3"/>
    <dgm:cxn modelId="{6F6C5853-B42E-D74D-8A95-205DCE2F85D2}" srcId="{D87CCD81-583D-7244-B4C6-8D34E919E5AC}" destId="{19D94FE3-E505-4C46-A1A5-23AE09D567F1}" srcOrd="0" destOrd="0" parTransId="{627F1110-E402-C044-8809-9D9FDABE8505}" sibTransId="{3A55C548-419D-FE4C-9DD3-553D1992011B}"/>
    <dgm:cxn modelId="{A402877E-E47D-5041-ADE2-F82C59332DF2}" type="presOf" srcId="{19D94FE3-E505-4C46-A1A5-23AE09D567F1}" destId="{2872E2F4-8001-E546-B6CE-4EAF8FDA1D91}" srcOrd="0" destOrd="0" presId="urn:microsoft.com/office/officeart/2005/8/layout/radial3"/>
    <dgm:cxn modelId="{9BAE1459-F7E0-1149-B445-CD21F4980CD1}" type="presOf" srcId="{83D6CC06-D5D5-B343-B225-05DDB8DD06B9}" destId="{FF11B4C3-56F0-C643-9416-482CE21FAED6}" srcOrd="0" destOrd="0" presId="urn:microsoft.com/office/officeart/2005/8/layout/radial3"/>
    <dgm:cxn modelId="{D79D2D2B-A82A-A544-9F09-54BD9C42E2CB}" type="presOf" srcId="{B00693FE-102B-0446-B65C-3FA2B9B7349E}" destId="{8EFBF070-90F9-BA4C-8782-16C1E855851E}" srcOrd="0" destOrd="0" presId="urn:microsoft.com/office/officeart/2005/8/layout/radial3"/>
    <dgm:cxn modelId="{C911334A-CEC9-364F-9EAE-F667CABDFFF6}" srcId="{19D94FE3-E505-4C46-A1A5-23AE09D567F1}" destId="{83D6CC06-D5D5-B343-B225-05DDB8DD06B9}" srcOrd="3" destOrd="0" parTransId="{0ED771BE-DAEA-7946-A8F3-626448090EF4}" sibTransId="{0C4AEA42-52C8-3144-BCF0-F17E2F9DBA8C}"/>
    <dgm:cxn modelId="{FF9F2F95-36FA-7648-BB4B-F0B3759F51A2}" srcId="{19D94FE3-E505-4C46-A1A5-23AE09D567F1}" destId="{A1192FFB-1B7C-8942-AE54-58021264B320}" srcOrd="0" destOrd="0" parTransId="{A5E1959A-1AFE-3B40-B7E7-A1CD13E32B12}" sibTransId="{FBAD0AD1-B97D-2F42-BF32-A6FD3495782F}"/>
    <dgm:cxn modelId="{8C195F22-9DFD-2743-B742-76D064799BB1}" type="presOf" srcId="{371CDDF6-DF7A-614E-AC27-5620D26C5A16}" destId="{9CDB6F86-974E-9A48-9E8B-6B1570887D39}" srcOrd="0" destOrd="0" presId="urn:microsoft.com/office/officeart/2005/8/layout/radial3"/>
    <dgm:cxn modelId="{C2BECD71-7F0C-EF4B-B3E4-F7EC49B1A867}" srcId="{19D94FE3-E505-4C46-A1A5-23AE09D567F1}" destId="{B00693FE-102B-0446-B65C-3FA2B9B7349E}" srcOrd="5" destOrd="0" parTransId="{FC5425E4-1CC4-154B-B1D5-65953192808B}" sibTransId="{9DF16D94-659C-994F-A0D3-A95DBA64DBBC}"/>
    <dgm:cxn modelId="{C703F92C-49BC-BB4F-B52A-70481D7AC769}" type="presOf" srcId="{D87CCD81-583D-7244-B4C6-8D34E919E5AC}" destId="{9F06B2CB-E90A-5A4F-AE2F-9D2AC4028D94}" srcOrd="0" destOrd="0" presId="urn:microsoft.com/office/officeart/2005/8/layout/radial3"/>
    <dgm:cxn modelId="{7C5D9F97-CCAC-A048-8D58-249D442E3CA0}" srcId="{19D94FE3-E505-4C46-A1A5-23AE09D567F1}" destId="{312D32AC-A943-8F44-933A-863583599FB2}" srcOrd="1" destOrd="0" parTransId="{FF1C964E-28AD-3145-8A72-C13202DCE1C3}" sibTransId="{8D262088-237C-784D-BDD0-23B507C9B169}"/>
    <dgm:cxn modelId="{E579751B-0245-A448-97C1-00FA345B71A7}" type="presOf" srcId="{A1192FFB-1B7C-8942-AE54-58021264B320}" destId="{C04C04E5-E114-634D-9682-3B815090D7B5}" srcOrd="0" destOrd="0" presId="urn:microsoft.com/office/officeart/2005/8/layout/radial3"/>
    <dgm:cxn modelId="{B601AE9F-8156-C54D-8455-584F0887CE2A}" type="presOf" srcId="{EF2C49DE-0B53-C242-8351-1255E09FA4E2}" destId="{0FECC05F-586B-B841-B197-64F914A7C80C}" srcOrd="0" destOrd="0" presId="urn:microsoft.com/office/officeart/2005/8/layout/radial3"/>
    <dgm:cxn modelId="{8EAC3A29-388F-024B-BF0E-324763724B91}" srcId="{19D94FE3-E505-4C46-A1A5-23AE09D567F1}" destId="{EF2C49DE-0B53-C242-8351-1255E09FA4E2}" srcOrd="4" destOrd="0" parTransId="{99B6B8BD-A437-8949-8D71-3AABEBBC5E48}" sibTransId="{FE9A3F96-B86D-334E-9FE6-A01F8BC384DB}"/>
    <dgm:cxn modelId="{B689FDFD-9A98-FB44-AB80-F2A45C8BE534}" type="presParOf" srcId="{9F06B2CB-E90A-5A4F-AE2F-9D2AC4028D94}" destId="{52EF2A85-5A01-8945-B0BD-C5487677DDCF}" srcOrd="0" destOrd="0" presId="urn:microsoft.com/office/officeart/2005/8/layout/radial3"/>
    <dgm:cxn modelId="{FF995C3F-A1DE-124E-BE3C-71291AFF3D08}" type="presParOf" srcId="{52EF2A85-5A01-8945-B0BD-C5487677DDCF}" destId="{2872E2F4-8001-E546-B6CE-4EAF8FDA1D91}" srcOrd="0" destOrd="0" presId="urn:microsoft.com/office/officeart/2005/8/layout/radial3"/>
    <dgm:cxn modelId="{0CE03A01-CBC1-F242-B659-5C4CF5485FB2}" type="presParOf" srcId="{52EF2A85-5A01-8945-B0BD-C5487677DDCF}" destId="{C04C04E5-E114-634D-9682-3B815090D7B5}" srcOrd="1" destOrd="0" presId="urn:microsoft.com/office/officeart/2005/8/layout/radial3"/>
    <dgm:cxn modelId="{C7D59C4C-EACB-634B-B61F-55EF9BDD6982}" type="presParOf" srcId="{52EF2A85-5A01-8945-B0BD-C5487677DDCF}" destId="{C26CC5D4-E5EB-7648-9F99-53D2835F296F}" srcOrd="2" destOrd="0" presId="urn:microsoft.com/office/officeart/2005/8/layout/radial3"/>
    <dgm:cxn modelId="{B90AEDA1-614B-DD4E-9FCB-979D9229A9F2}" type="presParOf" srcId="{52EF2A85-5A01-8945-B0BD-C5487677DDCF}" destId="{9CDB6F86-974E-9A48-9E8B-6B1570887D39}" srcOrd="3" destOrd="0" presId="urn:microsoft.com/office/officeart/2005/8/layout/radial3"/>
    <dgm:cxn modelId="{006B4194-E0E2-8745-BD4D-F40DFEBE9C84}" type="presParOf" srcId="{52EF2A85-5A01-8945-B0BD-C5487677DDCF}" destId="{FF11B4C3-56F0-C643-9416-482CE21FAED6}" srcOrd="4" destOrd="0" presId="urn:microsoft.com/office/officeart/2005/8/layout/radial3"/>
    <dgm:cxn modelId="{516609DE-AE23-0640-8CD4-989A0248F359}" type="presParOf" srcId="{52EF2A85-5A01-8945-B0BD-C5487677DDCF}" destId="{0FECC05F-586B-B841-B197-64F914A7C80C}" srcOrd="5" destOrd="0" presId="urn:microsoft.com/office/officeart/2005/8/layout/radial3"/>
    <dgm:cxn modelId="{80282FF9-854C-DD43-B221-69477F8E7A25}" type="presParOf" srcId="{52EF2A85-5A01-8945-B0BD-C5487677DDCF}" destId="{8EFBF070-90F9-BA4C-8782-16C1E855851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2E2F4-8001-E546-B6CE-4EAF8FDA1D91}">
      <dsp:nvSpPr>
        <dsp:cNvPr id="0" name=""/>
        <dsp:cNvSpPr/>
      </dsp:nvSpPr>
      <dsp:spPr>
        <a:xfrm>
          <a:off x="2095082" y="1156528"/>
          <a:ext cx="1883610" cy="1883610"/>
        </a:xfrm>
        <a:prstGeom prst="ellipse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>Концепция</a:t>
          </a:r>
          <a:r>
            <a:rPr lang="en-US" sz="1800" kern="12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/>
          </a:r>
          <a:br>
            <a:rPr lang="en-US" sz="1800" kern="12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</a:br>
          <a:r>
            <a:rPr lang="en-US" sz="1800" kern="1200" dirty="0" smtClean="0">
              <a:solidFill>
                <a:schemeClr val="bg1"/>
              </a:solidFill>
              <a:latin typeface="PT Serif" panose="020A0603040505020204" pitchFamily="18" charset="-52"/>
              <a:cs typeface="Helvetica Light"/>
            </a:rPr>
            <a:t>7P</a:t>
          </a:r>
          <a:endParaRPr lang="ru-RU" sz="1800" kern="1200" dirty="0">
            <a:solidFill>
              <a:schemeClr val="bg1"/>
            </a:solidFill>
            <a:latin typeface="PT Serif" panose="020A0603040505020204" pitchFamily="18" charset="-52"/>
            <a:cs typeface="Helvetica Light"/>
          </a:endParaRPr>
        </a:p>
      </dsp:txBody>
      <dsp:txXfrm>
        <a:off x="2370930" y="1432376"/>
        <a:ext cx="1331914" cy="1331914"/>
      </dsp:txXfrm>
    </dsp:sp>
    <dsp:sp modelId="{C04C04E5-E114-634D-9682-3B815090D7B5}">
      <dsp:nvSpPr>
        <dsp:cNvPr id="0" name=""/>
        <dsp:cNvSpPr/>
      </dsp:nvSpPr>
      <dsp:spPr>
        <a:xfrm>
          <a:off x="2249101" y="-178726"/>
          <a:ext cx="1575572" cy="1575572"/>
        </a:xfrm>
        <a:prstGeom prst="ellipse">
          <a:avLst/>
        </a:prstGeom>
        <a:solidFill>
          <a:srgbClr val="45AB06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  <a:cs typeface="Helvetica Light"/>
            </a:rPr>
            <a:t>Продукт</a:t>
          </a:r>
          <a:endParaRPr lang="ru-RU" sz="1400" kern="1200" dirty="0">
            <a:latin typeface="PT Serif" panose="020A0603040505020204" pitchFamily="18" charset="-52"/>
            <a:cs typeface="Helvetica Light"/>
          </a:endParaRPr>
        </a:p>
      </dsp:txBody>
      <dsp:txXfrm>
        <a:off x="2479838" y="52011"/>
        <a:ext cx="1114098" cy="1114098"/>
      </dsp:txXfrm>
    </dsp:sp>
    <dsp:sp modelId="{C26CC5D4-E5EB-7648-9F99-53D2835F296F}">
      <dsp:nvSpPr>
        <dsp:cNvPr id="0" name=""/>
        <dsp:cNvSpPr/>
      </dsp:nvSpPr>
      <dsp:spPr>
        <a:xfrm>
          <a:off x="3413463" y="382000"/>
          <a:ext cx="1575572" cy="1575572"/>
        </a:xfrm>
        <a:prstGeom prst="ellipse">
          <a:avLst/>
        </a:prstGeom>
        <a:solidFill>
          <a:srgbClr val="FF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PT Serif" panose="020A0603040505020204" pitchFamily="18" charset="-52"/>
              <a:cs typeface="Helvetica Light"/>
            </a:rPr>
            <a:t>Цена</a:t>
          </a:r>
          <a:endParaRPr lang="ru-RU" sz="1600" kern="1200" dirty="0">
            <a:latin typeface="PT Serif" panose="020A0603040505020204" pitchFamily="18" charset="-52"/>
            <a:cs typeface="Helvetica Light"/>
          </a:endParaRPr>
        </a:p>
      </dsp:txBody>
      <dsp:txXfrm>
        <a:off x="3644200" y="612737"/>
        <a:ext cx="1114098" cy="1114098"/>
      </dsp:txXfrm>
    </dsp:sp>
    <dsp:sp modelId="{9CDB6F86-974E-9A48-9E8B-6B1570887D39}">
      <dsp:nvSpPr>
        <dsp:cNvPr id="0" name=""/>
        <dsp:cNvSpPr/>
      </dsp:nvSpPr>
      <dsp:spPr>
        <a:xfrm>
          <a:off x="3701037" y="1641942"/>
          <a:ext cx="1575572" cy="1575572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PT Serif" panose="020A0603040505020204" pitchFamily="18" charset="-52"/>
              <a:cs typeface="Helvetica Light"/>
            </a:rPr>
            <a:t>Вещ-</a:t>
          </a:r>
          <a:r>
            <a:rPr lang="ru-RU" sz="1200" kern="1200" dirty="0" err="1" smtClean="0">
              <a:latin typeface="PT Serif" panose="020A0603040505020204" pitchFamily="18" charset="-52"/>
              <a:cs typeface="Helvetica Light"/>
            </a:rPr>
            <a:t>ое</a:t>
          </a:r>
          <a:r>
            <a:rPr lang="ru-RU" sz="1200" kern="1200" dirty="0" smtClean="0">
              <a:latin typeface="PT Serif" panose="020A0603040505020204" pitchFamily="18" charset="-52"/>
              <a:cs typeface="Helvetica Light"/>
            </a:rPr>
            <a:t> доказательство</a:t>
          </a:r>
          <a:endParaRPr lang="ru-RU" sz="1200" kern="1200" dirty="0">
            <a:latin typeface="PT Serif" panose="020A0603040505020204" pitchFamily="18" charset="-52"/>
            <a:cs typeface="Helvetica Light"/>
          </a:endParaRPr>
        </a:p>
      </dsp:txBody>
      <dsp:txXfrm>
        <a:off x="3931774" y="1872679"/>
        <a:ext cx="1114098" cy="1114098"/>
      </dsp:txXfrm>
    </dsp:sp>
    <dsp:sp modelId="{FF11B4C3-56F0-C643-9416-482CE21FAED6}">
      <dsp:nvSpPr>
        <dsp:cNvPr id="0" name=""/>
        <dsp:cNvSpPr/>
      </dsp:nvSpPr>
      <dsp:spPr>
        <a:xfrm>
          <a:off x="2895273" y="2652338"/>
          <a:ext cx="1575572" cy="1575572"/>
        </a:xfrm>
        <a:prstGeom prst="ellipse">
          <a:avLst/>
        </a:prstGeom>
        <a:solidFill>
          <a:srgbClr val="FFFF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PT Serif" panose="020A0603040505020204" pitchFamily="18" charset="-52"/>
              <a:cs typeface="Helvetica Light"/>
            </a:rPr>
            <a:t>Место</a:t>
          </a:r>
          <a:endParaRPr lang="ru-RU" sz="1600" kern="1200" dirty="0">
            <a:latin typeface="PT Serif" panose="020A0603040505020204" pitchFamily="18" charset="-52"/>
            <a:cs typeface="Helvetica Light"/>
          </a:endParaRPr>
        </a:p>
      </dsp:txBody>
      <dsp:txXfrm>
        <a:off x="3126010" y="2883075"/>
        <a:ext cx="1114098" cy="1114098"/>
      </dsp:txXfrm>
    </dsp:sp>
    <dsp:sp modelId="{0FECC05F-586B-B841-B197-64F914A7C80C}">
      <dsp:nvSpPr>
        <dsp:cNvPr id="0" name=""/>
        <dsp:cNvSpPr/>
      </dsp:nvSpPr>
      <dsp:spPr>
        <a:xfrm>
          <a:off x="1602929" y="2652338"/>
          <a:ext cx="1575572" cy="1575572"/>
        </a:xfrm>
        <a:prstGeom prst="ellipse">
          <a:avLst/>
        </a:prstGeom>
        <a:solidFill>
          <a:schemeClr val="tx2">
            <a:lumMod val="60000"/>
            <a:lumOff val="4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PT Serif" panose="020A0603040505020204" pitchFamily="18" charset="-52"/>
              <a:cs typeface="Helvetica Light"/>
            </a:rPr>
            <a:t>Продвижение</a:t>
          </a:r>
          <a:endParaRPr lang="ru-RU" sz="1200" kern="1200" dirty="0">
            <a:latin typeface="PT Serif" panose="020A0603040505020204" pitchFamily="18" charset="-52"/>
            <a:cs typeface="Helvetica Light"/>
          </a:endParaRPr>
        </a:p>
      </dsp:txBody>
      <dsp:txXfrm>
        <a:off x="1833666" y="2883075"/>
        <a:ext cx="1114098" cy="1114098"/>
      </dsp:txXfrm>
    </dsp:sp>
    <dsp:sp modelId="{8EFBF070-90F9-BA4C-8782-16C1E855851E}">
      <dsp:nvSpPr>
        <dsp:cNvPr id="0" name=""/>
        <dsp:cNvSpPr/>
      </dsp:nvSpPr>
      <dsp:spPr>
        <a:xfrm>
          <a:off x="797166" y="1641942"/>
          <a:ext cx="1575572" cy="1575572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  <a:cs typeface="Helvetica Light"/>
            </a:rPr>
            <a:t>Процессы</a:t>
          </a:r>
          <a:endParaRPr lang="ru-RU" sz="1400" kern="1200" dirty="0">
            <a:latin typeface="PT Serif" panose="020A0603040505020204" pitchFamily="18" charset="-52"/>
            <a:cs typeface="Helvetica Light"/>
          </a:endParaRPr>
        </a:p>
      </dsp:txBody>
      <dsp:txXfrm>
        <a:off x="1027903" y="1872679"/>
        <a:ext cx="1114098" cy="1114098"/>
      </dsp:txXfrm>
    </dsp:sp>
    <dsp:sp modelId="{96CED428-E464-264B-8841-3F81D88B3F69}">
      <dsp:nvSpPr>
        <dsp:cNvPr id="0" name=""/>
        <dsp:cNvSpPr/>
      </dsp:nvSpPr>
      <dsp:spPr>
        <a:xfrm>
          <a:off x="1084740" y="382000"/>
          <a:ext cx="1575572" cy="1575572"/>
        </a:xfrm>
        <a:prstGeom prst="ellipse">
          <a:avLst/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  <a:cs typeface="Helvetica Light"/>
            </a:rPr>
            <a:t>Люди</a:t>
          </a:r>
          <a:endParaRPr lang="ru-RU" sz="1400" kern="1200" dirty="0">
            <a:latin typeface="PT Serif" panose="020A0603040505020204" pitchFamily="18" charset="-52"/>
            <a:cs typeface="Helvetica Light"/>
          </a:endParaRPr>
        </a:p>
      </dsp:txBody>
      <dsp:txXfrm>
        <a:off x="1315477" y="612737"/>
        <a:ext cx="1114098" cy="1114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E6BBD-A063-F144-A8D3-5EBC01298334}">
      <dsp:nvSpPr>
        <dsp:cNvPr id="0" name=""/>
        <dsp:cNvSpPr/>
      </dsp:nvSpPr>
      <dsp:spPr>
        <a:xfrm>
          <a:off x="3911423" y="0"/>
          <a:ext cx="2025872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2.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Определяет продукт и ключевые характеристики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3911423" y="0"/>
        <a:ext cx="2025872" cy="1054696"/>
      </dsp:txXfrm>
    </dsp:sp>
    <dsp:sp modelId="{BBF30067-13E6-B74C-97CF-DDF54B0BBC2B}">
      <dsp:nvSpPr>
        <dsp:cNvPr id="0" name=""/>
        <dsp:cNvSpPr/>
      </dsp:nvSpPr>
      <dsp:spPr>
        <a:xfrm>
          <a:off x="1802743" y="-189136"/>
          <a:ext cx="3960002" cy="3960002"/>
        </a:xfrm>
        <a:prstGeom prst="circularArrow">
          <a:avLst>
            <a:gd name="adj1" fmla="val 5194"/>
            <a:gd name="adj2" fmla="val 335434"/>
            <a:gd name="adj3" fmla="val 64692"/>
            <a:gd name="adj4" fmla="val 20113922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496E5-A31B-E54B-A002-692845B4DB1B}">
      <dsp:nvSpPr>
        <dsp:cNvPr id="0" name=""/>
        <dsp:cNvSpPr/>
      </dsp:nvSpPr>
      <dsp:spPr>
        <a:xfrm>
          <a:off x="4527079" y="1994926"/>
          <a:ext cx="1830078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3.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Создает и контролирует концепцию (7</a:t>
          </a:r>
          <a:r>
            <a:rPr lang="en-US" sz="1400" kern="1200" dirty="0" smtClean="0">
              <a:latin typeface="PT Serif" panose="020A0603040505020204" pitchFamily="18" charset="-52"/>
            </a:rPr>
            <a:t>P)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4527079" y="1994926"/>
        <a:ext cx="1830078" cy="1054696"/>
      </dsp:txXfrm>
    </dsp:sp>
    <dsp:sp modelId="{B76C1002-2827-5641-BD2D-24312189A5C5}">
      <dsp:nvSpPr>
        <dsp:cNvPr id="0" name=""/>
        <dsp:cNvSpPr/>
      </dsp:nvSpPr>
      <dsp:spPr>
        <a:xfrm>
          <a:off x="1790924" y="-729"/>
          <a:ext cx="3960002" cy="3960002"/>
        </a:xfrm>
        <a:prstGeom prst="circularArrow">
          <a:avLst>
            <a:gd name="adj1" fmla="val 5194"/>
            <a:gd name="adj2" fmla="val 335434"/>
            <a:gd name="adj3" fmla="val 4016721"/>
            <a:gd name="adj4" fmla="val 2251575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55707-D02E-BC4F-BBBC-1928DE62FD30}">
      <dsp:nvSpPr>
        <dsp:cNvPr id="0" name=""/>
        <dsp:cNvSpPr/>
      </dsp:nvSpPr>
      <dsp:spPr>
        <a:xfrm>
          <a:off x="3243577" y="3209119"/>
          <a:ext cx="1054696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4.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Целевые Гости в восторге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3243577" y="3209119"/>
        <a:ext cx="1054696" cy="1054696"/>
      </dsp:txXfrm>
    </dsp:sp>
    <dsp:sp modelId="{34D4CEB8-7B2E-B04C-9E9D-B077B547568D}">
      <dsp:nvSpPr>
        <dsp:cNvPr id="0" name=""/>
        <dsp:cNvSpPr/>
      </dsp:nvSpPr>
      <dsp:spPr>
        <a:xfrm>
          <a:off x="1790924" y="-729"/>
          <a:ext cx="3960002" cy="3960002"/>
        </a:xfrm>
        <a:prstGeom prst="circularArrow">
          <a:avLst>
            <a:gd name="adj1" fmla="val 5194"/>
            <a:gd name="adj2" fmla="val 335434"/>
            <a:gd name="adj3" fmla="val 8212991"/>
            <a:gd name="adj4" fmla="val 6447845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FCB8DF-3DE2-6C40-8E1B-4A2E05701BD9}">
      <dsp:nvSpPr>
        <dsp:cNvPr id="0" name=""/>
        <dsp:cNvSpPr/>
      </dsp:nvSpPr>
      <dsp:spPr>
        <a:xfrm>
          <a:off x="1091183" y="1994926"/>
          <a:ext cx="2017097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5. Возвращаются и приводят новых гостей, дают обратную связь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1091183" y="1994926"/>
        <a:ext cx="2017097" cy="1054696"/>
      </dsp:txXfrm>
    </dsp:sp>
    <dsp:sp modelId="{2A0B0B7C-6E39-2648-987C-EA634E7B5F73}">
      <dsp:nvSpPr>
        <dsp:cNvPr id="0" name=""/>
        <dsp:cNvSpPr/>
      </dsp:nvSpPr>
      <dsp:spPr>
        <a:xfrm>
          <a:off x="1767480" y="-271576"/>
          <a:ext cx="3960002" cy="3960002"/>
        </a:xfrm>
        <a:prstGeom prst="circularArrow">
          <a:avLst>
            <a:gd name="adj1" fmla="val 5194"/>
            <a:gd name="adj2" fmla="val 335434"/>
            <a:gd name="adj3" fmla="val 11763071"/>
            <a:gd name="adj4" fmla="val 10236980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AB747-3990-7B40-B0D5-41FBDFF8B25F}">
      <dsp:nvSpPr>
        <dsp:cNvPr id="0" name=""/>
        <dsp:cNvSpPr/>
      </dsp:nvSpPr>
      <dsp:spPr>
        <a:xfrm>
          <a:off x="1836909" y="5670"/>
          <a:ext cx="1420476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1. </a:t>
          </a:r>
          <a:br>
            <a:rPr lang="ru-RU" sz="1400" kern="1200" dirty="0" smtClean="0">
              <a:latin typeface="PT Serif" panose="020A0603040505020204" pitchFamily="18" charset="-52"/>
            </a:rPr>
          </a:br>
          <a:r>
            <a:rPr lang="ru-RU" sz="1400" kern="1200" dirty="0" smtClean="0">
              <a:latin typeface="PT Serif" panose="020A0603040505020204" pitchFamily="18" charset="-52"/>
            </a:rPr>
            <a:t>Управляющий / собственник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1836909" y="5670"/>
        <a:ext cx="1420476" cy="1054696"/>
      </dsp:txXfrm>
    </dsp:sp>
    <dsp:sp modelId="{11C51430-F408-B547-960E-2E1D904D7036}">
      <dsp:nvSpPr>
        <dsp:cNvPr id="0" name=""/>
        <dsp:cNvSpPr/>
      </dsp:nvSpPr>
      <dsp:spPr>
        <a:xfrm>
          <a:off x="1671338" y="-111874"/>
          <a:ext cx="3960002" cy="3960002"/>
        </a:xfrm>
        <a:prstGeom prst="circularArrow">
          <a:avLst>
            <a:gd name="adj1" fmla="val 5194"/>
            <a:gd name="adj2" fmla="val 335434"/>
            <a:gd name="adj3" fmla="val 16375266"/>
            <a:gd name="adj4" fmla="val 15422669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E6BBD-A063-F144-A8D3-5EBC01298334}">
      <dsp:nvSpPr>
        <dsp:cNvPr id="0" name=""/>
        <dsp:cNvSpPr/>
      </dsp:nvSpPr>
      <dsp:spPr>
        <a:xfrm>
          <a:off x="3911423" y="0"/>
          <a:ext cx="2025872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2.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Определяет продукт и ключевые характеристики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3911423" y="0"/>
        <a:ext cx="2025872" cy="1054696"/>
      </dsp:txXfrm>
    </dsp:sp>
    <dsp:sp modelId="{BBF30067-13E6-B74C-97CF-DDF54B0BBC2B}">
      <dsp:nvSpPr>
        <dsp:cNvPr id="0" name=""/>
        <dsp:cNvSpPr/>
      </dsp:nvSpPr>
      <dsp:spPr>
        <a:xfrm>
          <a:off x="1802743" y="-189136"/>
          <a:ext cx="3960002" cy="3960002"/>
        </a:xfrm>
        <a:prstGeom prst="circularArrow">
          <a:avLst>
            <a:gd name="adj1" fmla="val 5194"/>
            <a:gd name="adj2" fmla="val 335434"/>
            <a:gd name="adj3" fmla="val 64692"/>
            <a:gd name="adj4" fmla="val 20113922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0496E5-A31B-E54B-A002-692845B4DB1B}">
      <dsp:nvSpPr>
        <dsp:cNvPr id="0" name=""/>
        <dsp:cNvSpPr/>
      </dsp:nvSpPr>
      <dsp:spPr>
        <a:xfrm>
          <a:off x="4527079" y="1994926"/>
          <a:ext cx="1830078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3.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Создает и контролирует концепцию (7</a:t>
          </a:r>
          <a:r>
            <a:rPr lang="en-US" sz="1400" kern="1200" dirty="0" smtClean="0">
              <a:latin typeface="PT Serif" panose="020A0603040505020204" pitchFamily="18" charset="-52"/>
            </a:rPr>
            <a:t>P)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4527079" y="1994926"/>
        <a:ext cx="1830078" cy="1054696"/>
      </dsp:txXfrm>
    </dsp:sp>
    <dsp:sp modelId="{B76C1002-2827-5641-BD2D-24312189A5C5}">
      <dsp:nvSpPr>
        <dsp:cNvPr id="0" name=""/>
        <dsp:cNvSpPr/>
      </dsp:nvSpPr>
      <dsp:spPr>
        <a:xfrm>
          <a:off x="1790924" y="-729"/>
          <a:ext cx="3960002" cy="3960002"/>
        </a:xfrm>
        <a:prstGeom prst="circularArrow">
          <a:avLst>
            <a:gd name="adj1" fmla="val 5194"/>
            <a:gd name="adj2" fmla="val 335434"/>
            <a:gd name="adj3" fmla="val 4016721"/>
            <a:gd name="adj4" fmla="val 2251575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455707-D02E-BC4F-BBBC-1928DE62FD30}">
      <dsp:nvSpPr>
        <dsp:cNvPr id="0" name=""/>
        <dsp:cNvSpPr/>
      </dsp:nvSpPr>
      <dsp:spPr>
        <a:xfrm>
          <a:off x="3243577" y="3209119"/>
          <a:ext cx="1054696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4.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Целевые Гости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3243577" y="3209119"/>
        <a:ext cx="1054696" cy="1054696"/>
      </dsp:txXfrm>
    </dsp:sp>
    <dsp:sp modelId="{34D4CEB8-7B2E-B04C-9E9D-B077B547568D}">
      <dsp:nvSpPr>
        <dsp:cNvPr id="0" name=""/>
        <dsp:cNvSpPr/>
      </dsp:nvSpPr>
      <dsp:spPr>
        <a:xfrm>
          <a:off x="1790924" y="-729"/>
          <a:ext cx="3960002" cy="3960002"/>
        </a:xfrm>
        <a:prstGeom prst="circularArrow">
          <a:avLst>
            <a:gd name="adj1" fmla="val 5194"/>
            <a:gd name="adj2" fmla="val 335434"/>
            <a:gd name="adj3" fmla="val 8212991"/>
            <a:gd name="adj4" fmla="val 6447845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FCB8DF-3DE2-6C40-8E1B-4A2E05701BD9}">
      <dsp:nvSpPr>
        <dsp:cNvPr id="0" name=""/>
        <dsp:cNvSpPr/>
      </dsp:nvSpPr>
      <dsp:spPr>
        <a:xfrm>
          <a:off x="1091183" y="1994926"/>
          <a:ext cx="2017097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5. Возвращаются и приводят новых гостей, дают обратную связь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1091183" y="1994926"/>
        <a:ext cx="2017097" cy="1054696"/>
      </dsp:txXfrm>
    </dsp:sp>
    <dsp:sp modelId="{2A0B0B7C-6E39-2648-987C-EA634E7B5F73}">
      <dsp:nvSpPr>
        <dsp:cNvPr id="0" name=""/>
        <dsp:cNvSpPr/>
      </dsp:nvSpPr>
      <dsp:spPr>
        <a:xfrm>
          <a:off x="1767480" y="-271576"/>
          <a:ext cx="3960002" cy="3960002"/>
        </a:xfrm>
        <a:prstGeom prst="circularArrow">
          <a:avLst>
            <a:gd name="adj1" fmla="val 5194"/>
            <a:gd name="adj2" fmla="val 335434"/>
            <a:gd name="adj3" fmla="val 11763071"/>
            <a:gd name="adj4" fmla="val 10236980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AB747-3990-7B40-B0D5-41FBDFF8B25F}">
      <dsp:nvSpPr>
        <dsp:cNvPr id="0" name=""/>
        <dsp:cNvSpPr/>
      </dsp:nvSpPr>
      <dsp:spPr>
        <a:xfrm>
          <a:off x="1836909" y="5670"/>
          <a:ext cx="1420476" cy="1054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PT Serif" panose="020A0603040505020204" pitchFamily="18" charset="-52"/>
            </a:rPr>
            <a:t>1. </a:t>
          </a:r>
          <a:br>
            <a:rPr lang="ru-RU" sz="1400" kern="1200" dirty="0" smtClean="0">
              <a:latin typeface="PT Serif" panose="020A0603040505020204" pitchFamily="18" charset="-52"/>
            </a:rPr>
          </a:br>
          <a:r>
            <a:rPr lang="ru-RU" sz="1400" kern="1200" dirty="0" smtClean="0">
              <a:latin typeface="PT Serif" panose="020A0603040505020204" pitchFamily="18" charset="-52"/>
            </a:rPr>
            <a:t>Управляющий / собственник</a:t>
          </a:r>
          <a:endParaRPr lang="ru-RU" sz="1400" kern="1200" dirty="0">
            <a:latin typeface="PT Serif" panose="020A0603040505020204" pitchFamily="18" charset="-52"/>
          </a:endParaRPr>
        </a:p>
      </dsp:txBody>
      <dsp:txXfrm>
        <a:off x="1836909" y="5670"/>
        <a:ext cx="1420476" cy="1054696"/>
      </dsp:txXfrm>
    </dsp:sp>
    <dsp:sp modelId="{11C51430-F408-B547-960E-2E1D904D7036}">
      <dsp:nvSpPr>
        <dsp:cNvPr id="0" name=""/>
        <dsp:cNvSpPr/>
      </dsp:nvSpPr>
      <dsp:spPr>
        <a:xfrm>
          <a:off x="1671338" y="-111874"/>
          <a:ext cx="3960002" cy="3960002"/>
        </a:xfrm>
        <a:prstGeom prst="circularArrow">
          <a:avLst>
            <a:gd name="adj1" fmla="val 5194"/>
            <a:gd name="adj2" fmla="val 335434"/>
            <a:gd name="adj3" fmla="val 16375266"/>
            <a:gd name="adj4" fmla="val 15422669"/>
            <a:gd name="adj5" fmla="val 6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2E2F4-8001-E546-B6CE-4EAF8FDA1D91}">
      <dsp:nvSpPr>
        <dsp:cNvPr id="0" name=""/>
        <dsp:cNvSpPr/>
      </dsp:nvSpPr>
      <dsp:spPr>
        <a:xfrm>
          <a:off x="1456783" y="377687"/>
          <a:ext cx="3561004" cy="3561004"/>
        </a:xfrm>
        <a:prstGeom prst="ellipse">
          <a:avLst/>
        </a:prstGeom>
        <a:solidFill>
          <a:srgbClr val="00B0F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ЛЮДИ </a:t>
          </a:r>
          <a:endParaRPr lang="ru-RU" sz="36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1978280" y="899184"/>
        <a:ext cx="2518010" cy="2518010"/>
      </dsp:txXfrm>
    </dsp:sp>
    <dsp:sp modelId="{C04C04E5-E114-634D-9682-3B815090D7B5}">
      <dsp:nvSpPr>
        <dsp:cNvPr id="0" name=""/>
        <dsp:cNvSpPr/>
      </dsp:nvSpPr>
      <dsp:spPr>
        <a:xfrm>
          <a:off x="2638724" y="427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Продукт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2814038" y="175741"/>
        <a:ext cx="846493" cy="846493"/>
      </dsp:txXfrm>
    </dsp:sp>
    <dsp:sp modelId="{C26CC5D4-E5EB-7648-9F99-53D2835F296F}">
      <dsp:nvSpPr>
        <dsp:cNvPr id="0" name=""/>
        <dsp:cNvSpPr/>
      </dsp:nvSpPr>
      <dsp:spPr>
        <a:xfrm>
          <a:off x="3989033" y="780028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Цена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4164347" y="955342"/>
        <a:ext cx="846493" cy="846493"/>
      </dsp:txXfrm>
    </dsp:sp>
    <dsp:sp modelId="{9CDB6F86-974E-9A48-9E8B-6B1570887D39}">
      <dsp:nvSpPr>
        <dsp:cNvPr id="0" name=""/>
        <dsp:cNvSpPr/>
      </dsp:nvSpPr>
      <dsp:spPr>
        <a:xfrm>
          <a:off x="3989033" y="2339230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Вещ-</a:t>
          </a:r>
          <a:r>
            <a:rPr lang="ru-RU" sz="1400" kern="1200" dirty="0" err="1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ое</a:t>
          </a: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 доказательство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4164347" y="2514544"/>
        <a:ext cx="846493" cy="846493"/>
      </dsp:txXfrm>
    </dsp:sp>
    <dsp:sp modelId="{FF11B4C3-56F0-C643-9416-482CE21FAED6}">
      <dsp:nvSpPr>
        <dsp:cNvPr id="0" name=""/>
        <dsp:cNvSpPr/>
      </dsp:nvSpPr>
      <dsp:spPr>
        <a:xfrm>
          <a:off x="2638724" y="3118831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Место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2814038" y="3294145"/>
        <a:ext cx="846493" cy="846493"/>
      </dsp:txXfrm>
    </dsp:sp>
    <dsp:sp modelId="{0FECC05F-586B-B841-B197-64F914A7C80C}">
      <dsp:nvSpPr>
        <dsp:cNvPr id="0" name=""/>
        <dsp:cNvSpPr/>
      </dsp:nvSpPr>
      <dsp:spPr>
        <a:xfrm>
          <a:off x="1288416" y="2339230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Продвижение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1463730" y="2514544"/>
        <a:ext cx="846493" cy="846493"/>
      </dsp:txXfrm>
    </dsp:sp>
    <dsp:sp modelId="{8EFBF070-90F9-BA4C-8782-16C1E855851E}">
      <dsp:nvSpPr>
        <dsp:cNvPr id="0" name=""/>
        <dsp:cNvSpPr/>
      </dsp:nvSpPr>
      <dsp:spPr>
        <a:xfrm>
          <a:off x="1288416" y="780028"/>
          <a:ext cx="1197121" cy="119712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PT Serif" panose="020A0603040505020204" pitchFamily="18" charset="-52"/>
              <a:cs typeface="Helvetica Light"/>
            </a:rPr>
            <a:t>Процессы</a:t>
          </a:r>
          <a:endParaRPr lang="ru-RU" sz="1400" kern="1200" dirty="0">
            <a:solidFill>
              <a:schemeClr val="tx1">
                <a:lumMod val="65000"/>
                <a:lumOff val="35000"/>
              </a:schemeClr>
            </a:solidFill>
            <a:latin typeface="PT Serif" panose="020A0603040505020204" pitchFamily="18" charset="-52"/>
            <a:cs typeface="Helvetica Light"/>
          </a:endParaRPr>
        </a:p>
      </dsp:txBody>
      <dsp:txXfrm>
        <a:off x="1463730" y="955342"/>
        <a:ext cx="846493" cy="846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0.77456</cdr:x>
      <cdr:y>0.59623</cdr:y>
    </cdr:from>
    <cdr:to>
      <cdr:x>0.96984</cdr:x>
      <cdr:y>0.75073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022794" y="2850515"/>
          <a:ext cx="1518364" cy="7386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ru-RU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ru-RU" sz="1400" dirty="0" smtClean="0">
              <a:latin typeface="+mj-lt"/>
              <a:cs typeface="PT Serif" charset="0"/>
            </a:rPr>
            <a:t>Продать более </a:t>
          </a:r>
          <a:br>
            <a:rPr lang="ru-RU" sz="1400" dirty="0" smtClean="0">
              <a:latin typeface="+mj-lt"/>
              <a:cs typeface="PT Serif" charset="0"/>
            </a:rPr>
          </a:br>
          <a:r>
            <a:rPr lang="ru-RU" sz="1400" dirty="0" smtClean="0">
              <a:latin typeface="+mj-lt"/>
              <a:cs typeface="PT Serif" charset="0"/>
            </a:rPr>
            <a:t>дорогие блюда </a:t>
          </a:r>
          <a:br>
            <a:rPr lang="ru-RU" sz="1400" dirty="0" smtClean="0">
              <a:latin typeface="+mj-lt"/>
              <a:cs typeface="PT Serif" charset="0"/>
            </a:rPr>
          </a:br>
          <a:r>
            <a:rPr lang="ru-RU" sz="1400" dirty="0" smtClean="0">
              <a:latin typeface="+mj-lt"/>
              <a:cs typeface="PT Serif" charset="0"/>
            </a:rPr>
            <a:t>0% </a:t>
          </a:r>
          <a:endParaRPr lang="ru-RU" sz="1400" dirty="0">
            <a:latin typeface="+mj-lt"/>
            <a:cs typeface="PT Serif" charset="0"/>
          </a:endParaRPr>
        </a:p>
      </cdr:txBody>
    </cdr:sp>
  </cdr:relSizeAnchor>
  <cdr:relSizeAnchor xmlns:cdr="http://schemas.openxmlformats.org/drawingml/2006/chartDrawing">
    <cdr:from>
      <cdr:x>0.75734</cdr:x>
      <cdr:y>0.41691</cdr:y>
    </cdr:from>
    <cdr:to>
      <cdr:x>0.97218</cdr:x>
      <cdr:y>0.52635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888872" y="1993227"/>
          <a:ext cx="1670487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ru-RU" sz="1400" dirty="0">
              <a:latin typeface="+mj-lt"/>
              <a:cs typeface="PT Serif" charset="0"/>
            </a:rPr>
            <a:t>Вместить больше</a:t>
          </a:r>
        </a:p>
        <a:p xmlns:a="http://schemas.openxmlformats.org/drawingml/2006/main">
          <a:pPr algn="ctr"/>
          <a:r>
            <a:rPr lang="ru-RU" sz="1400" dirty="0">
              <a:latin typeface="+mj-lt"/>
              <a:cs typeface="PT Serif" charset="0"/>
            </a:rPr>
            <a:t>Гостей 0%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0B8CB-AC59-464B-8ED5-AE7F82ACF61D}" type="datetimeFigureOut">
              <a:rPr lang="ru-RU" smtClean="0"/>
              <a:t>17.05.17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5E4D8-4AAC-4B4E-B7CA-E455308E8A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5066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5F88C-3874-4547-BC19-FD6B04B05D3B}" type="datetimeFigureOut">
              <a:rPr lang="ru-RU" smtClean="0"/>
              <a:t>17.05.17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174B6-0C45-A047-B1D5-CC9EB0C854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287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298CD-485A-BD46-AC19-E1FB5E99187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33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174B6-0C45-A047-B1D5-CC9EB0C854F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27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174B6-0C45-A047-B1D5-CC9EB0C854F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C191-B96B-47BA-88D7-31E6B0256A99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98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2B2C-B61C-431A-BFD3-4AF5120D0E81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A591-D255-429D-B743-48D1B6EC0487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5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9226-CC97-4E22-9F06-D043E4B76EC3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49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CFBF-B711-4B01-98D4-5F63F993DF70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64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1558E-D78F-4B03-8971-C87714F85B36}" type="datetime1">
              <a:rPr lang="ru-RU" smtClean="0"/>
              <a:t>17.05.17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9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3B253-0F9F-4E37-81FA-961511D38651}" type="datetime1">
              <a:rPr lang="ru-RU" smtClean="0"/>
              <a:t>17.05.17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43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6906F-B750-40EA-9D71-9E6A1991C9DB}" type="datetime1">
              <a:rPr lang="ru-RU" smtClean="0"/>
              <a:t>17.05.17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97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F5EC-5B9A-4117-A8EC-C637066F16F2}" type="datetime1">
              <a:rPr lang="ru-RU" smtClean="0"/>
              <a:t>17.05.17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1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7E92E-56E4-4D72-BC10-8468D0939A9D}" type="datetime1">
              <a:rPr lang="ru-RU" smtClean="0"/>
              <a:t>17.05.17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22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096B-F3F5-4666-91C2-27B6A8EDF545}" type="datetime1">
              <a:rPr lang="ru-RU" smtClean="0"/>
              <a:t>17.05.17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6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03B5-639A-4E53-A9FB-71935D4FAFF4}" type="datetime1">
              <a:rPr lang="ru-RU" smtClean="0"/>
              <a:t>17.05.17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www.WelcomePro.ru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F3DC2-9987-B446-8A3D-A024AF1FB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29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hyperlink" Target="http://www.facebook.com/sergey.itskov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7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www.mozgexpress.ru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7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1.docx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package" Target="../embeddings/_________Microsoft_Word2.docx"/><Relationship Id="rId8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zg.rest/" TargetMode="External"/><Relationship Id="rId4" Type="http://schemas.openxmlformats.org/officeDocument/2006/relationships/hyperlink" Target="http://www.welcomepro.ru/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7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elcomepro.ru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3.docx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7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4.tiff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7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190826" y="3080706"/>
            <a:ext cx="7166576" cy="1102519"/>
          </a:xfrm>
        </p:spPr>
        <p:txBody>
          <a:bodyPr>
            <a:noAutofit/>
          </a:bodyPr>
          <a:lstStyle/>
          <a:p>
            <a:pPr algn="l"/>
            <a:r>
              <a:rPr lang="ru-RU" sz="36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Портфельный анализ меню ресторана</a:t>
            </a:r>
            <a:r>
              <a:rPr lang="ru-RU" sz="3600" dirty="0" smtClean="0">
                <a:solidFill>
                  <a:srgbClr val="45AB06"/>
                </a:solidFill>
                <a:latin typeface="PT Serif" charset="0"/>
                <a:ea typeface="PT Serif" charset="0"/>
                <a:cs typeface="PT Serif" charset="0"/>
              </a:rPr>
              <a:t/>
            </a:r>
            <a:br>
              <a:rPr lang="ru-RU" sz="3600" dirty="0" smtClean="0">
                <a:solidFill>
                  <a:srgbClr val="45AB06"/>
                </a:solidFill>
                <a:latin typeface="PT Serif" charset="0"/>
                <a:ea typeface="PT Serif" charset="0"/>
                <a:cs typeface="PT Serif" charset="0"/>
              </a:rPr>
            </a:br>
            <a:endParaRPr lang="ru-RU" sz="3600" dirty="0">
              <a:solidFill>
                <a:srgbClr val="45AB06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90826" y="3883785"/>
            <a:ext cx="6710904" cy="1246856"/>
          </a:xfrm>
        </p:spPr>
        <p:txBody>
          <a:bodyPr>
            <a:normAutofit/>
          </a:bodyPr>
          <a:lstStyle/>
          <a:p>
            <a:pPr algn="l"/>
            <a:r>
              <a:rPr lang="ru-RU" sz="2400" dirty="0">
                <a:latin typeface="PT Serif" charset="0"/>
                <a:ea typeface="PT Serif" charset="0"/>
                <a:cs typeface="PT Serif" charset="0"/>
              </a:rPr>
              <a:t>Как анализировать продажи блюд и напитков?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082778" y="162542"/>
            <a:ext cx="138275" cy="138275"/>
          </a:xfrm>
          <a:prstGeom prst="rect">
            <a:avLst/>
          </a:prstGeom>
        </p:spPr>
      </p:pic>
      <p:pic>
        <p:nvPicPr>
          <p:cNvPr id="18" name="Изображение 17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881"/>
            <a:ext cx="352259" cy="422710"/>
          </a:xfrm>
          <a:prstGeom prst="rect">
            <a:avLst/>
          </a:prstGeom>
        </p:spPr>
      </p:pic>
      <p:sp>
        <p:nvSpPr>
          <p:cNvPr id="29" name="Rectangle 19"/>
          <p:cNvSpPr/>
          <p:nvPr/>
        </p:nvSpPr>
        <p:spPr>
          <a:xfrm>
            <a:off x="1190826" y="2356608"/>
            <a:ext cx="25400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/>
                <a:cs typeface="PT Serif"/>
              </a:rPr>
              <a:t>Тема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Нижний колонтитул 2"/>
          <p:cNvSpPr txBox="1">
            <a:spLocks/>
          </p:cNvSpPr>
          <p:nvPr/>
        </p:nvSpPr>
        <p:spPr>
          <a:xfrm>
            <a:off x="6873240" y="103013"/>
            <a:ext cx="173208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sp>
        <p:nvSpPr>
          <p:cNvPr id="23" name="Нижний колонтитул 2"/>
          <p:cNvSpPr txBox="1">
            <a:spLocks/>
          </p:cNvSpPr>
          <p:nvPr/>
        </p:nvSpPr>
        <p:spPr>
          <a:xfrm>
            <a:off x="1190826" y="5147216"/>
            <a:ext cx="439216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	 </a:t>
            </a:r>
            <a:r>
              <a:rPr lang="ru-RU" sz="1400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endParaRPr lang="ru-RU" sz="1400" dirty="0" smtClean="0">
              <a:solidFill>
                <a:srgbClr val="8249FF"/>
              </a:solidFill>
              <a:latin typeface="PT Serif" charset="0"/>
              <a:cs typeface="PT Serif" charset="0"/>
            </a:endParaRPr>
          </a:p>
          <a:p>
            <a:pPr algn="l"/>
            <a:r>
              <a:rPr lang="en-US" sz="1400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sz="1400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4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683" y="5325000"/>
            <a:ext cx="149387" cy="149387"/>
          </a:xfrm>
          <a:prstGeom prst="rect">
            <a:avLst/>
          </a:prstGeom>
        </p:spPr>
      </p:pic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1190826" y="6202692"/>
            <a:ext cx="1828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sz="1400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26" y="831981"/>
            <a:ext cx="3971171" cy="956304"/>
          </a:xfrm>
          <a:prstGeom prst="rect">
            <a:avLst/>
          </a:prstGeom>
        </p:spPr>
      </p:pic>
      <p:pic>
        <p:nvPicPr>
          <p:cNvPr id="38" name="Изображение 4" descr="fb_icon_325x32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15" y="5086505"/>
            <a:ext cx="387882" cy="38788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72921" y="5140334"/>
            <a:ext cx="3214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PT Serif" charset="0"/>
                <a:cs typeface="PT Serif" charset="0"/>
                <a:hlinkClick r:id="rId8"/>
              </a:rPr>
              <a:t>www.facebook.com/sergey.itskov</a:t>
            </a:r>
            <a:endParaRPr lang="ru-RU" sz="1600" dirty="0">
              <a:latin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4.bp.blogspot.com/-Wa2uXh5s3tw/U-674qwWfOI/AAAAAAAAEYA/SMMDjsf9qB0/s1600/disconnect%2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817" y="-1065893"/>
            <a:ext cx="10355994" cy="55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0617" y="2906661"/>
            <a:ext cx="7615125" cy="21143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В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чем секрет успеха 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рестораторов,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которые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об исследованиях и маркетинге </a:t>
            </a:r>
            <a:br>
              <a:rPr lang="ru-RU" sz="2400" dirty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400" dirty="0">
                <a:solidFill>
                  <a:srgbClr val="5FB704"/>
                </a:solidFill>
                <a:latin typeface="PT Serif" panose="020A0603040505020204" pitchFamily="18" charset="-52"/>
                <a:cs typeface="Times New Roman"/>
              </a:rPr>
              <a:t>никогда не слышали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,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а </a:t>
            </a: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получилось очень хорошо и они успешны</a:t>
            </a:r>
            <a:r>
              <a:rPr lang="ru-RU" sz="2400" dirty="0" smtClean="0">
                <a:solidFill>
                  <a:schemeClr val="bg1">
                    <a:lumMod val="85000"/>
                  </a:schemeClr>
                </a:solidFill>
                <a:latin typeface="PT Serif" panose="020A0603040505020204" pitchFamily="18" charset="-52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87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азвание 1"/>
          <p:cNvSpPr txBox="1">
            <a:spLocks/>
          </p:cNvSpPr>
          <p:nvPr/>
        </p:nvSpPr>
        <p:spPr>
          <a:xfrm>
            <a:off x="302400" y="1148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Для корректировки цены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9" name="Straight Connector 11"/>
          <p:cNvCxnSpPr/>
          <p:nvPr/>
        </p:nvCxnSpPr>
        <p:spPr>
          <a:xfrm>
            <a:off x="612000" y="6203734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pic>
        <p:nvPicPr>
          <p:cNvPr id="2" name="Изображение 1" descr="Снимок экрана 2016-09-08 в 15.47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257829"/>
            <a:ext cx="7767613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3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азвание 1"/>
          <p:cNvSpPr txBox="1">
            <a:spLocks/>
          </p:cNvSpPr>
          <p:nvPr/>
        </p:nvSpPr>
        <p:spPr>
          <a:xfrm>
            <a:off x="3024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Полная картинка</a:t>
            </a:r>
            <a:endParaRPr lang="ru-RU" sz="40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9" name="Straight Connector 11"/>
          <p:cNvCxnSpPr/>
          <p:nvPr/>
        </p:nvCxnSpPr>
        <p:spPr>
          <a:xfrm>
            <a:off x="612000" y="6203734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pic>
        <p:nvPicPr>
          <p:cNvPr id="3" name="Изображение 2" descr="Снимок экрана 2016-09-08 в 15.5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124223"/>
            <a:ext cx="8547652" cy="554050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7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азвание 1"/>
          <p:cNvSpPr txBox="1">
            <a:spLocks/>
          </p:cNvSpPr>
          <p:nvPr/>
        </p:nvSpPr>
        <p:spPr>
          <a:xfrm>
            <a:off x="3024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Полная картинка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9" name="Straight Connector 11"/>
          <p:cNvCxnSpPr/>
          <p:nvPr/>
        </p:nvCxnSpPr>
        <p:spPr>
          <a:xfrm>
            <a:off x="612000" y="6203734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pic>
        <p:nvPicPr>
          <p:cNvPr id="5" name="Изображение 4" descr="Снимок экрана 2016-09-08 в 15.59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1109619"/>
            <a:ext cx="8532440" cy="574838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3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азвание 1"/>
          <p:cNvSpPr txBox="1">
            <a:spLocks/>
          </p:cNvSpPr>
          <p:nvPr/>
        </p:nvSpPr>
        <p:spPr>
          <a:xfrm>
            <a:off x="302400" y="21419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Сводный отчет</a:t>
            </a:r>
          </a:p>
          <a:p>
            <a:r>
              <a:rPr lang="en-GB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Zuma</a:t>
            </a:r>
            <a:r>
              <a:rPr lang="en-GB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Consulting</a:t>
            </a:r>
            <a:endParaRPr lang="ru-RU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103</a:t>
            </a:fld>
            <a:endParaRPr lang="ru-RU"/>
          </a:p>
        </p:txBody>
      </p:sp>
      <p:pic>
        <p:nvPicPr>
          <p:cNvPr id="4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6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8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13422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0446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"/>
              </a:rPr>
              <a:t>Актуальность методики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53662"/>
              </p:ext>
            </p:extLst>
          </p:nvPr>
        </p:nvGraphicFramePr>
        <p:xfrm>
          <a:off x="611996" y="1679619"/>
          <a:ext cx="7920004" cy="39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5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96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2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0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5367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Параметр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ABC-</a:t>
                      </a:r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Анализ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Касавана</a:t>
                      </a:r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-Смит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Д.</a:t>
                      </a:r>
                      <a:r>
                        <a:rPr lang="ru-RU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ru-RU" baseline="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Павесик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Сводная модель </a:t>
                      </a:r>
                      <a:r>
                        <a:rPr lang="en-GB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Zuma</a:t>
                      </a:r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Consulting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2524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Количество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2524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Выручка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2524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Валовая маржа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2524">
                <a:tc>
                  <a:txBody>
                    <a:bodyPr/>
                    <a:lstStyle/>
                    <a:p>
                      <a:r>
                        <a:rPr lang="ru-RU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Маржинальность</a:t>
                      </a:r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шт.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2524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Себестоимость шт.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</a:t>
                      </a:r>
                      <a:endParaRPr lang="ru-RU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282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9144000" cy="626711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2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Дополняем данными </a:t>
            </a:r>
            <a:endParaRPr lang="ru-RU" sz="4000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750765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www.WelcomePro.ru</a:t>
            </a:r>
            <a:endParaRPr lang="ru-RU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6" name="Straight Connector 11"/>
          <p:cNvCxnSpPr/>
          <p:nvPr/>
        </p:nvCxnSpPr>
        <p:spPr>
          <a:xfrm>
            <a:off x="612000" y="6214777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5949722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16634"/>
            <a:ext cx="199182" cy="199182"/>
          </a:xfrm>
          <a:prstGeom prst="rect">
            <a:avLst/>
          </a:prstGeom>
        </p:spPr>
      </p:pic>
      <p:pic>
        <p:nvPicPr>
          <p:cNvPr id="10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50265"/>
            <a:ext cx="152369" cy="152369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8" y="954157"/>
            <a:ext cx="7189839" cy="685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4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254678"/>
            <a:ext cx="8229600" cy="1195683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Итого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8176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8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1520" y="264160"/>
            <a:ext cx="2579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52B600"/>
                </a:solidFill>
                <a:latin typeface="PT Serif" panose="020A0603040505020204" pitchFamily="18" charset="-52"/>
                <a:cs typeface="Helvetica"/>
              </a:rPr>
              <a:t>KNOW-HOW</a:t>
            </a:r>
            <a:endParaRPr lang="ru-RU" sz="3000" b="1" dirty="0">
              <a:solidFill>
                <a:srgbClr val="52B600"/>
              </a:solidFill>
              <a:latin typeface="PT Serif" panose="020A0603040505020204" pitchFamily="18" charset="-52"/>
              <a:cs typeface="Helvetic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946054"/>
            <a:ext cx="5557838" cy="530710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108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822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511821"/>
            <a:ext cx="8229600" cy="1195683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Методика анализа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Основная рекомендация – зависит от рангов модели </a:t>
            </a:r>
            <a:r>
              <a:rPr lang="ru-RU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Павесика</a:t>
            </a: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и </a:t>
            </a:r>
            <a:r>
              <a:rPr lang="ru-RU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Касаваны</a:t>
            </a: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-Смита</a:t>
            </a:r>
            <a:r>
              <a:rPr lang="en-GB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Проверка рекомендации – степень отклонения от фактора доходности и средней цены в группе</a:t>
            </a:r>
            <a:r>
              <a:rPr lang="en-GB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6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Контрольная проверка – ранги </a:t>
            </a:r>
            <a:r>
              <a:rPr lang="en-GB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ABC</a:t>
            </a: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-анализа</a:t>
            </a:r>
            <a:r>
              <a:rPr lang="en-GB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Проверка «гастрономических факторов» (реальная стоимость блюда, </a:t>
            </a:r>
            <a:r>
              <a:rPr lang="ru-RU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специалитеты</a:t>
            </a:r>
            <a:r>
              <a:rPr lang="ru-RU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и прочее) и границ риска</a:t>
            </a:r>
          </a:p>
        </p:txBody>
      </p:sp>
      <p:pic>
        <p:nvPicPr>
          <p:cNvPr id="21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2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3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4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5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6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8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9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912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1" y="790143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Схематичнее</a:t>
            </a:r>
            <a:endParaRPr lang="ru-RU" sz="3600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graphicFrame>
        <p:nvGraphicFramePr>
          <p:cNvPr id="14" name="Содержимое 2"/>
          <p:cNvGraphicFramePr>
            <a:graphicFrameLocks noGrp="1"/>
          </p:cNvGraphicFramePr>
          <p:nvPr>
            <p:ph idx="1"/>
            <p:extLst/>
          </p:nvPr>
        </p:nvGraphicFramePr>
        <p:xfrm>
          <a:off x="847829" y="1782741"/>
          <a:ext cx="7448342" cy="4264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Прямая соединительная линия 3"/>
          <p:cNvCxnSpPr/>
          <p:nvPr/>
        </p:nvCxnSpPr>
        <p:spPr>
          <a:xfrm>
            <a:off x="3852691" y="2794169"/>
            <a:ext cx="636556" cy="200397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958305" y="2794169"/>
            <a:ext cx="636556" cy="200397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7" name="Изображение 24" descr="fla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9" name="Изображение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2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435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750765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www.WelcomePro.ru</a:t>
            </a:r>
            <a:endParaRPr lang="ru-RU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9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12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pic>
        <p:nvPicPr>
          <p:cNvPr id="13" name="Изображение 12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65" y="0"/>
            <a:ext cx="571941" cy="686329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8"/>
            <a:ext cx="9144000" cy="667264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9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231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5FB704"/>
                </a:solidFill>
                <a:latin typeface="PT Serif" panose="020A0603040505020204" pitchFamily="18" charset="-52"/>
                <a:cs typeface="Helvetica"/>
              </a:rPr>
              <a:t>27 </a:t>
            </a:r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cs typeface="Helvetica"/>
              </a:rPr>
              <a:t>подсказок </a:t>
            </a:r>
            <a:r>
              <a:rPr lang="en-US" dirty="0" smtClean="0">
                <a:solidFill>
                  <a:srgbClr val="5FB704"/>
                </a:solidFill>
                <a:latin typeface="PT Serif" panose="020A0603040505020204" pitchFamily="18" charset="-52"/>
                <a:cs typeface="Helvetica"/>
              </a:rPr>
              <a:t>ABC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cs typeface="Helvetica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858934" y="1554480"/>
          <a:ext cx="7521860" cy="4378801"/>
        </p:xfrm>
        <a:graphic>
          <a:graphicData uri="http://schemas.openxmlformats.org/drawingml/2006/table">
            <a:tbl>
              <a:tblPr/>
              <a:tblGrid>
                <a:gridCol w="5507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24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87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207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 </a:t>
                      </a:r>
                    </a:p>
                  </a:txBody>
                  <a:tcPr marL="13431" marR="13431" marT="1343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РАНГ А</a:t>
                      </a:r>
                    </a:p>
                  </a:txBody>
                  <a:tcPr marL="13431" marR="13431" marT="134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 </a:t>
                      </a:r>
                    </a:p>
                  </a:txBody>
                  <a:tcPr marL="13431" marR="13431" marT="1343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AAA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Оставить как есть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AAB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Увеличить маржинальность блюда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ABA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Стимулировать продажи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ABB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Увеличить маржинальность блюда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ABC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Увеличить маржинальность блюда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0270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ACC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Блюдо с низкой стоимостью относительно других блюд в меню, необходимо изменить комплект выхода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0270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ACB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Блюдо с низкой стоимостью относительно других блюд в меню, необходимо изменить комплект выхода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AAC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Очень низкая наценка, срочно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увелчить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 маржинальность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ACA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-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6851">
                <a:tc>
                  <a:txBody>
                    <a:bodyPr/>
                    <a:lstStyle/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 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РАНГ </a:t>
                      </a:r>
                      <a:r>
                        <a:rPr lang="ru-RU" sz="12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B</a:t>
                      </a:r>
                      <a:endParaRPr lang="ru-RU" sz="1200" b="0" i="0" u="none" strike="noStrike" dirty="0">
                        <a:solidFill>
                          <a:srgbClr val="008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 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BAA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Стимулировать продажи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algn="ctr" fontAlgn="ctr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PT Serif" charset="0"/>
                        <a:cs typeface="PT Serif" charset="0"/>
                      </a:endParaRP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BAB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charset="0"/>
                          <a:cs typeface="PT Serif" charset="0"/>
                        </a:rPr>
                        <a:t>Увеличить маржинальность блюда</a:t>
                      </a:r>
                    </a:p>
                  </a:txBody>
                  <a:tcPr marL="13431" marR="13431" marT="13431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111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46762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048"/>
            <a:ext cx="9144000" cy="4930334"/>
          </a:xfrm>
          <a:prstGeom prst="rect">
            <a:avLst/>
          </a:prstGeom>
        </p:spPr>
      </p:pic>
      <p:sp>
        <p:nvSpPr>
          <p:cNvPr id="13" name="Название 1"/>
          <p:cNvSpPr>
            <a:spLocks noGrp="1"/>
          </p:cNvSpPr>
          <p:nvPr>
            <p:ph type="title"/>
          </p:nvPr>
        </p:nvSpPr>
        <p:spPr>
          <a:xfrm>
            <a:off x="311544" y="-80652"/>
            <a:ext cx="8229600" cy="119568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Итого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112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5029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644"/>
            <a:ext cx="9144000" cy="571709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43543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Итоги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35" y="1183207"/>
            <a:ext cx="6451606" cy="508939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0214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9974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5FB704"/>
                </a:solidFill>
                <a:latin typeface="PT Serif" panose="020A0603040505020204" pitchFamily="18" charset="-52"/>
                <a:cs typeface="Times New Roman" panose="02020603050405020304" pitchFamily="18" charset="0"/>
              </a:rPr>
              <a:t>+ 10</a:t>
            </a:r>
            <a:r>
              <a:rPr lang="ru-RU" sz="4000" dirty="0" smtClean="0">
                <a:solidFill>
                  <a:srgbClr val="5FB704"/>
                </a:solidFill>
                <a:latin typeface="PT Serif" panose="020A0603040505020204" pitchFamily="18" charset="-52"/>
                <a:cs typeface="Times New Roman" panose="02020603050405020304" pitchFamily="18" charset="0"/>
              </a:rPr>
              <a:t>% к прибыли каждый месяц</a:t>
            </a:r>
            <a:endParaRPr lang="ru-RU" sz="4000" dirty="0">
              <a:solidFill>
                <a:srgbClr val="5FB704"/>
              </a:solidFill>
              <a:latin typeface="PT Serif" panose="020A0603040505020204" pitchFamily="18" charset="-52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39239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Руководство с пошаговой инструкцией создания отчетов в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Excel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 (67 страниц)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Детальные рекомендации по рангам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Сводная карта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ZC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и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ABC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-анализа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Рабочие таблицы с формулами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Пример анализа меню товарной группы</a:t>
            </a:r>
          </a:p>
          <a:p>
            <a:pPr marL="0" indent="0">
              <a:buNone/>
            </a:pPr>
            <a:endParaRPr lang="ru-RU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>
              <a:buFontTx/>
              <a:buChar char="-"/>
            </a:pP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 marL="0" indent="0">
              <a:buNone/>
            </a:pP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115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44014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1" y="1232822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>Важно!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61949" y="2329543"/>
            <a:ext cx="5782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C000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>Не знаете что делать – </a:t>
            </a:r>
            <a:r>
              <a:rPr lang="en-GB" sz="4000" dirty="0" smtClean="0">
                <a:solidFill>
                  <a:srgbClr val="C000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/>
            </a:r>
            <a:br>
              <a:rPr lang="en-GB" sz="4000" dirty="0" smtClean="0">
                <a:solidFill>
                  <a:srgbClr val="C000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</a:br>
            <a:r>
              <a:rPr lang="ru-RU" sz="4000" dirty="0" smtClean="0">
                <a:solidFill>
                  <a:srgbClr val="C000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>не делайте ничего </a:t>
            </a:r>
            <a:r>
              <a:rPr lang="ru-RU" sz="4000" dirty="0" smtClean="0">
                <a:solidFill>
                  <a:srgbClr val="C000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  <a:sym typeface="Wingdings"/>
              </a:rPr>
              <a:t></a:t>
            </a:r>
            <a:endParaRPr lang="ru-RU" sz="4000" dirty="0">
              <a:solidFill>
                <a:srgbClr val="C00000"/>
              </a:solidFill>
              <a:latin typeface="PT Serif" panose="020A0603040505020204" pitchFamily="18" charset="-52"/>
              <a:ea typeface="Times New Roman" charset="0"/>
              <a:cs typeface="Times New Roman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116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3519233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13" y="1305893"/>
            <a:ext cx="5841308" cy="4367520"/>
          </a:xfrm>
          <a:prstGeom prst="rect">
            <a:avLst/>
          </a:prstGeom>
        </p:spPr>
      </p:pic>
      <p:sp>
        <p:nvSpPr>
          <p:cNvPr id="16" name="Название 1"/>
          <p:cNvSpPr>
            <a:spLocks noGrp="1"/>
          </p:cNvSpPr>
          <p:nvPr>
            <p:ph type="title"/>
          </p:nvPr>
        </p:nvSpPr>
        <p:spPr>
          <a:xfrm>
            <a:off x="391886" y="5759283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5FB704"/>
                </a:solidFill>
                <a:latin typeface="PT Serif" charset="0"/>
                <a:cs typeface="PT Serif" charset="0"/>
                <a:hlinkClick r:id="rId3"/>
              </a:rPr>
              <a:t>www.MOZG.rest</a:t>
            </a:r>
            <a:endParaRPr lang="ru-RU" sz="2800" dirty="0">
              <a:solidFill>
                <a:srgbClr val="5FB704"/>
              </a:solidFill>
              <a:latin typeface="PT Serif" charset="0"/>
              <a:cs typeface="PT Serif" charset="0"/>
            </a:endParaRPr>
          </a:p>
        </p:txBody>
      </p:sp>
      <p:sp>
        <p:nvSpPr>
          <p:cNvPr id="17" name="Название 1"/>
          <p:cNvSpPr txBox="1">
            <a:spLocks/>
          </p:cNvSpPr>
          <p:nvPr/>
        </p:nvSpPr>
        <p:spPr>
          <a:xfrm>
            <a:off x="391886" y="33084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5FB704"/>
                </a:solidFill>
                <a:latin typeface="PT Serif" charset="0"/>
                <a:cs typeface="PT Serif" charset="0"/>
              </a:rPr>
              <a:t>Все отчеты в 1 клик = 0 времени = 0 рублей</a:t>
            </a:r>
            <a:endParaRPr lang="ru-RU" dirty="0">
              <a:solidFill>
                <a:srgbClr val="5FB704"/>
              </a:solidFill>
              <a:latin typeface="PT Serif" charset="0"/>
              <a:cs typeface="PT Serif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2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3"/>
          <p:cNvSpPr>
            <a:spLocks noGrp="1"/>
          </p:cNvSpPr>
          <p:nvPr>
            <p:ph type="title"/>
          </p:nvPr>
        </p:nvSpPr>
        <p:spPr>
          <a:xfrm>
            <a:off x="-162633" y="1794986"/>
            <a:ext cx="8229600" cy="1143000"/>
          </a:xfrm>
        </p:spPr>
        <p:txBody>
          <a:bodyPr>
            <a:no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Есть вопросы?</a:t>
            </a:r>
            <a:b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Спроси!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5667375" y="2276170"/>
            <a:ext cx="2690027" cy="4080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181600" y="2359984"/>
            <a:ext cx="1171887" cy="3937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Название 3"/>
          <p:cNvSpPr txBox="1">
            <a:spLocks/>
          </p:cNvSpPr>
          <p:nvPr/>
        </p:nvSpPr>
        <p:spPr>
          <a:xfrm>
            <a:off x="457200" y="34740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arenR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напишите письмо на почту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457200" indent="-457200" algn="l">
              <a:buAutoNum type="arabicParenR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укажите тему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457200" indent="-457200" algn="l">
              <a:buAutoNum type="arabicParenR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укажите номер слайда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457200" indent="-457200" algn="l">
              <a:buAutoNum type="arabicParenR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задайте вопрос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.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flipH="1" flipV="1">
            <a:off x="4341473" y="581689"/>
            <a:ext cx="590682" cy="112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118</a:t>
            </a:fld>
            <a:endParaRPr lang="ru-RU"/>
          </a:p>
        </p:txBody>
      </p:sp>
      <p:pic>
        <p:nvPicPr>
          <p:cNvPr id="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9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0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11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8207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683353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Эту тему дополняют: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8322" y="1826353"/>
            <a:ext cx="810847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rgbClr val="52B600"/>
                </a:solidFill>
                <a:latin typeface="PT Serif" panose="020A0603040505020204" pitchFamily="18" charset="-52"/>
                <a:ea typeface="Calibri"/>
                <a:cs typeface="Times New Roman"/>
              </a:rPr>
              <a:t>Разработка концепции ресторана. Часть 1: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ea typeface="Calibri"/>
                <a:cs typeface="Times New Roman"/>
              </a:rPr>
              <a:t>создайте живую и актуальную концепцию</a:t>
            </a:r>
            <a:endParaRPr lang="en-GB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ru-RU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rgbClr val="52B600"/>
                </a:solidFill>
                <a:latin typeface="PT Serif" panose="020A0603040505020204" pitchFamily="18" charset="-52"/>
                <a:ea typeface="Calibri"/>
                <a:cs typeface="Times New Roman"/>
              </a:rPr>
              <a:t>Курс «Анализ продаж как инструмент маркетинга»: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ea typeface="Calibri"/>
                <a:cs typeface="Times New Roman"/>
              </a:rPr>
              <a:t>как анализировать продажи ресторана?</a:t>
            </a:r>
            <a:endParaRPr lang="en-GB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ea typeface="Calibri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ru-RU" sz="2800" dirty="0" smtClean="0">
              <a:solidFill>
                <a:srgbClr val="000000"/>
              </a:solidFill>
              <a:latin typeface="PT Serif" panose="020A0603040505020204" pitchFamily="18" charset="-52"/>
              <a:ea typeface="Calibri"/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rgbClr val="52B600"/>
                </a:solidFill>
                <a:latin typeface="PT Serif" panose="020A0603040505020204" pitchFamily="18" charset="-52"/>
                <a:ea typeface="Calibri"/>
                <a:cs typeface="Times New Roman"/>
              </a:rPr>
              <a:t>Стратегия ценообразования: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ea typeface="Calibri"/>
                <a:cs typeface="Times New Roman"/>
              </a:rPr>
              <a:t>как продавать выгодно для себя и для гостей?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119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4612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2792" y="806408"/>
            <a:ext cx="8229600" cy="85725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БИНГО!</a:t>
            </a:r>
            <a:endParaRPr lang="ru-RU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graphicFrame>
        <p:nvGraphicFramePr>
          <p:cNvPr id="18" name="Схема 17"/>
          <p:cNvGraphicFramePr/>
          <p:nvPr>
            <p:extLst/>
          </p:nvPr>
        </p:nvGraphicFramePr>
        <p:xfrm>
          <a:off x="1334714" y="1716292"/>
          <a:ext cx="6474571" cy="431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6" name="Изображение 24" descr="fla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8" name="Изображение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1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6482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>Все мастер-классы открыты</a:t>
            </a:r>
            <a:r>
              <a:rPr lang="en-GB" sz="3600" dirty="0" smtClean="0">
                <a:solidFill>
                  <a:srgbClr val="52B600"/>
                </a:solidFill>
                <a:latin typeface="PT Serif" panose="020A0603040505020204" pitchFamily="18" charset="-52"/>
                <a:ea typeface="Times New Roman" charset="0"/>
                <a:cs typeface="Times New Roman" charset="0"/>
              </a:rPr>
              <a:t>!</a:t>
            </a:r>
            <a:endParaRPr lang="ru-RU" sz="3600" dirty="0">
              <a:solidFill>
                <a:srgbClr val="52B600"/>
              </a:solidFill>
              <a:latin typeface="PT Serif" panose="020A0603040505020204" pitchFamily="18" charset="-52"/>
              <a:ea typeface="Times New Roman" charset="0"/>
              <a:cs typeface="Times New Roman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09" y="1722438"/>
            <a:ext cx="6573876" cy="410707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120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0844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691770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Как увеличить прибыль?</a:t>
            </a:r>
            <a:endParaRPr lang="ru-RU" sz="3600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27114"/>
            <a:ext cx="8229600" cy="4994361"/>
          </a:xfrm>
        </p:spPr>
        <p:txBody>
          <a:bodyPr>
            <a:normAutofit/>
          </a:bodyPr>
          <a:lstStyle/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Привлечь новых гостей</a:t>
            </a: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Мотивировать гостей приходить 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чаще</a:t>
            </a: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Вместить больше гостей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Продать больше порций одному 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гостю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Стараться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продавать более дорогие блюда </a:t>
            </a: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Увеличить цены в меню</a:t>
            </a: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Оптимизировать расходы ресторана</a:t>
            </a:r>
          </a:p>
          <a:p>
            <a:pPr marL="514350" lvl="0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Развивать дополнительные услуги (служба доставки, </a:t>
            </a:r>
            <a:r>
              <a:rPr lang="ru-RU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кейтеринг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 и прочее)</a:t>
            </a:r>
          </a:p>
          <a:p>
            <a:pPr marL="0" indent="0">
              <a:spcBef>
                <a:spcPts val="1000"/>
              </a:spcBef>
              <a:buNone/>
            </a:pP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13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139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07512" y="58282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Концентрация усилий</a:t>
            </a:r>
            <a:endParaRPr lang="ru-RU" sz="4000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graphicFrame>
        <p:nvGraphicFramePr>
          <p:cNvPr id="5" name="Диаграмма 4"/>
          <p:cNvGraphicFramePr/>
          <p:nvPr>
            <p:extLst/>
          </p:nvPr>
        </p:nvGraphicFramePr>
        <p:xfrm>
          <a:off x="749246" y="1601786"/>
          <a:ext cx="7775712" cy="4780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73362" y="359501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ru-RU" sz="1400" dirty="0">
              <a:latin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14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352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2792" y="806408"/>
            <a:ext cx="8229600" cy="85725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Очень подробно</a:t>
            </a:r>
            <a:endParaRPr lang="ru-RU" sz="4000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9" y="1999581"/>
            <a:ext cx="8221222" cy="330563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15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290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000" y="62546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Содержание</a:t>
            </a:r>
            <a:endParaRPr lang="ru-RU" sz="4000" dirty="0">
              <a:solidFill>
                <a:srgbClr val="52B600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49753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Наведение порядка в «СИ-</a:t>
            </a: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кипере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» 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;_)</a:t>
            </a:r>
            <a:endParaRPr lang="ru-RU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Настройка категорий и товарных групп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Модель </a:t>
            </a: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Касаваны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-Смита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Модель </a:t>
            </a: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Д.Павесика</a:t>
            </a:r>
            <a:endParaRPr lang="ru-RU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514350" indent="-514350">
              <a:buAutoNum type="arabicPeriod"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ABC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-анализ</a:t>
            </a:r>
          </a:p>
          <a:p>
            <a:pPr marL="514350" indent="-514350">
              <a:buAutoNum type="arabicPeriod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Сводный отчет </a:t>
            </a:r>
            <a:r>
              <a:rPr lang="en-GB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Zuma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Consulting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16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9256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70686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Настройка столов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31" y="1985454"/>
            <a:ext cx="6133657" cy="404821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17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1668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Гости</a:t>
            </a:r>
            <a:r>
              <a:rPr lang="en-US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!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929569"/>
              </p:ext>
            </p:extLst>
          </p:nvPr>
        </p:nvGraphicFramePr>
        <p:xfrm>
          <a:off x="750765" y="1608758"/>
          <a:ext cx="7248138" cy="4100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Документ" r:id="rId3" imgW="6083300" imgH="3441700" progId="Word.Document.12">
                  <p:embed/>
                </p:oleObj>
              </mc:Choice>
              <mc:Fallback>
                <p:oleObj name="Документ" r:id="rId3" imgW="60833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765" y="1608758"/>
                        <a:ext cx="7248138" cy="4100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00802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3861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НЕ Гости!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19</a:t>
            </a:fld>
            <a:endParaRPr lang="ru-RU"/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9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2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6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011965"/>
              </p:ext>
            </p:extLst>
          </p:nvPr>
        </p:nvGraphicFramePr>
        <p:xfrm>
          <a:off x="922502" y="967822"/>
          <a:ext cx="7252631" cy="5753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Документ" r:id="rId7" imgW="6083300" imgH="4826000" progId="Word.Document.12">
                  <p:embed/>
                </p:oleObj>
              </mc:Choice>
              <mc:Fallback>
                <p:oleObj name="Документ" r:id="rId7" imgW="6083300" imgH="482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2502" y="967822"/>
                        <a:ext cx="7252631" cy="5753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52533" y="2174377"/>
            <a:ext cx="4657128" cy="313234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Управляющий партнер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Zuma MGMT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(ресторан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Zuma,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«</a:t>
            </a:r>
            <a:r>
              <a:rPr lang="ru-RU" sz="1600" dirty="0" err="1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Супра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», «Держи Краба!»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).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u-RU" sz="1600" dirty="0" smtClean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Руководитель </a:t>
            </a:r>
            <a:r>
              <a:rPr lang="en-GB" sz="1600" dirty="0" err="1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  <a:hlinkClick r:id="rId3"/>
              </a:rPr>
              <a:t>Mozg.Rest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и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Zuma Consulting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.</a:t>
            </a:r>
            <a:endParaRPr lang="ru-RU" sz="1600" dirty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Спикер ресторанных фестивалей ПИР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и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GASTREET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Колумнист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журнала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«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Ресторанные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ведомости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»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и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портала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Restoranoff.ru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Основатель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онлайн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университета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ресторанного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бизнеса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  <a:hlinkClick r:id="rId4"/>
              </a:rPr>
              <a:t>WelcomePro.ru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PT Serif" panose="020A0603040505020204" pitchFamily="18" charset="-52"/>
                <a:ea typeface="PT Serif Caption" charset="0"/>
                <a:cs typeface="PT Serif Caption" charset="0"/>
              </a:rPr>
              <a:t> </a:t>
            </a:r>
          </a:p>
          <a:p>
            <a:pPr marL="0" indent="0">
              <a:buNone/>
            </a:pPr>
            <a:endParaRPr lang="ru-RU" sz="1600" dirty="0">
              <a:solidFill>
                <a:schemeClr val="bg1">
                  <a:lumMod val="50000"/>
                </a:schemeClr>
              </a:solidFill>
              <a:latin typeface="PT Serif" panose="020A0603040505020204" pitchFamily="18" charset="-52"/>
              <a:ea typeface="PT Serif Caption" charset="0"/>
              <a:cs typeface="PT Serif Caption" charset="0"/>
            </a:endParaRPr>
          </a:p>
        </p:txBody>
      </p:sp>
      <p:pic>
        <p:nvPicPr>
          <p:cNvPr id="7" name="Изображение 6" descr="image (5 of 8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2" y="1598552"/>
            <a:ext cx="2700024" cy="4050035"/>
          </a:xfrm>
          <a:prstGeom prst="rect">
            <a:avLst/>
          </a:prstGeom>
        </p:spPr>
      </p:pic>
      <p:pic>
        <p:nvPicPr>
          <p:cNvPr id="23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5" name="Изображение 24" descr="fla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6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sp>
        <p:nvSpPr>
          <p:cNvPr id="33" name="Название 1"/>
          <p:cNvSpPr txBox="1">
            <a:spLocks/>
          </p:cNvSpPr>
          <p:nvPr/>
        </p:nvSpPr>
        <p:spPr>
          <a:xfrm>
            <a:off x="4061865" y="1083186"/>
            <a:ext cx="3677420" cy="72110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50" dirty="0">
                <a:solidFill>
                  <a:srgbClr val="52B600"/>
                </a:solidFill>
                <a:latin typeface="PT Serif"/>
                <a:cs typeface="PT Serif"/>
              </a:rPr>
              <a:t>Сергей Ицков</a:t>
            </a:r>
          </a:p>
        </p:txBody>
      </p:sp>
      <p:cxnSp>
        <p:nvCxnSpPr>
          <p:cNvPr id="15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9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4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78616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Закрытие столов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5" name="Изображение 4" descr="Снимок экрана 2016-07-06 в 11.57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9" y="2034408"/>
            <a:ext cx="8572500" cy="341212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20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7752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70818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Когда ушли гости?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3" name="Изображение 2" descr="Снимок экрана 2016-07-06 в 12.4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0" y="2111873"/>
            <a:ext cx="8339810" cy="211048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21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0014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70686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Закрытие кассового дня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42" y="1824466"/>
            <a:ext cx="5796076" cy="434705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22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492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885808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Кассовая дисциплина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34393" y="2083532"/>
            <a:ext cx="78021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Задача кассира – верно рассчитать стол (прием денег, сдача) и верно оформлять расход и приход ДС (сопроводительная документация). </a:t>
            </a:r>
          </a:p>
          <a:p>
            <a:pPr marL="0" indent="0">
              <a:buNone/>
            </a:pP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У кассира не должно быть возможности видеть выручку за день и снимать отчеты.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23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9484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2068" y="70686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Настройка вместимости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24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5" name="Изображение 4" descr="Снимок экрана 2015-09-16 в 15.10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4" y="1818362"/>
            <a:ext cx="7258792" cy="76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671354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Верное количество гостей!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5" name="Содержимое 2"/>
          <p:cNvSpPr>
            <a:spLocks noGrp="1"/>
          </p:cNvSpPr>
          <p:nvPr>
            <p:ph idx="1"/>
          </p:nvPr>
        </p:nvSpPr>
        <p:spPr>
          <a:xfrm>
            <a:off x="408395" y="1898327"/>
            <a:ext cx="4661209" cy="495967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о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тслеживать через менеджерскую восьмерку</a:t>
            </a:r>
          </a:p>
          <a:p>
            <a:pPr marL="0" indent="0">
              <a:buNone/>
            </a:pPr>
            <a:endParaRPr lang="ru-RU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>
              <a:buFontTx/>
              <a:buChar char="-"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отслеживать по отчетам через среднее количество блюд и напитков на гостя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4" name="Изображение 3" descr="Снимок экрана 2016-07-06 в 12.5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31" y="1898326"/>
            <a:ext cx="3342308" cy="333355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25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4991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7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1295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Эффективность подразделений без погрешностей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5" name="Изображение 4" descr="Снимок экрана 2016-07-06 в 12.3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6" y="2963838"/>
            <a:ext cx="8331200" cy="2921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27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4186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046188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Настройки валют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19551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Как списать продукты на бракераж/неплательщиков/ошибки персонала и прочие статьи, чтобы вести прозрачный управленческий учет без бумажной волокиты?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060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Например</a:t>
            </a:r>
            <a:r>
              <a:rPr lang="is-IS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…</a:t>
            </a:r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.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507851"/>
              </p:ext>
            </p:extLst>
          </p:nvPr>
        </p:nvGraphicFramePr>
        <p:xfrm>
          <a:off x="1990245" y="1417638"/>
          <a:ext cx="5916885" cy="6578242"/>
        </p:xfrm>
        <a:graphic>
          <a:graphicData uri="http://schemas.openxmlformats.org/drawingml/2006/table">
            <a:tbl>
              <a:tblPr/>
              <a:tblGrid>
                <a:gridCol w="525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917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Российский рубль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2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ПДС-оплата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3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Кредитная карта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4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ФИО неплательщика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5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Комплементы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6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Бракераж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7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Фритюр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8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Бартер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9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Персонал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10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Представительские расходы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11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Служба безопасности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12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Ошибки персонала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13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Без оплаты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14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Безнал Интернет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15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приход рубли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16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расчет рубли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17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приход безнал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18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расчет безнал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19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приход сайт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20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Депозит расчет сайт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21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Безнал банковский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99011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22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T Serif" panose="020A0603040505020204" pitchFamily="18" charset="-52"/>
                        </a:rPr>
                        <a:t>Дегустация</a:t>
                      </a:r>
                    </a:p>
                  </a:txBody>
                  <a:tcPr marL="10184" marR="10184" marT="101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29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3"/>
          <p:cNvSpPr>
            <a:spLocks noGrp="1"/>
          </p:cNvSpPr>
          <p:nvPr>
            <p:ph type="title"/>
          </p:nvPr>
        </p:nvSpPr>
        <p:spPr>
          <a:xfrm>
            <a:off x="457200" y="115881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Скачать презентацию</a:t>
            </a:r>
            <a:r>
              <a:rPr lang="en-US" sz="28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</a:t>
            </a:r>
            <a:r>
              <a:rPr lang="ru-RU" sz="28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 хорошем </a:t>
            </a:r>
            <a:br>
              <a:rPr lang="ru-RU" sz="28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8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качестве без смс – в библиотеке</a:t>
            </a:r>
            <a:endParaRPr lang="ru-RU" sz="28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8" y="1338521"/>
            <a:ext cx="9558348" cy="668431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4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217093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Судьба блюда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3907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Не при каких условиях блюдо не должно удаляться из системы автоматизации. В случае ошибки, позицию необходимо переносить на специальный стол «Ошибки персонала» и закрыть на соответствующий тип валют.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30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124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906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Зачем?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55602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Мониторить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статистику по всем ошибкам, разобраться в причине их возникновения и наладить бизнес-процесс!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763" y="3627968"/>
            <a:ext cx="3214393" cy="245970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31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6093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 descr="Снимок экрана 2016-05-16 в 13.4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79" y="2311749"/>
            <a:ext cx="3869266" cy="2720578"/>
          </a:xfrm>
          <a:prstGeom prst="rect">
            <a:avLst/>
          </a:prstGeom>
        </p:spPr>
      </p:pic>
      <p:sp>
        <p:nvSpPr>
          <p:cNvPr id="9" name="Название 1"/>
          <p:cNvSpPr>
            <a:spLocks noGrp="1"/>
          </p:cNvSpPr>
          <p:nvPr>
            <p:ph type="title"/>
          </p:nvPr>
        </p:nvSpPr>
        <p:spPr>
          <a:xfrm>
            <a:off x="506112" y="96064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Порционный Коэффициент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32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10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1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38805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9536" y="612804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Но сейчас есть проблема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4" name="Изображение 3" descr="Снимок экрана 2016-05-16 в 13.24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0305"/>
            <a:ext cx="3717636" cy="4443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8077" y="3475182"/>
            <a:ext cx="4082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=</a:t>
            </a:r>
            <a:endParaRPr lang="ru-RU" sz="3500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492" y="2609273"/>
            <a:ext cx="2349499" cy="241299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33</a:t>
            </a:fld>
            <a:endParaRPr lang="ru-RU"/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9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10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1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4260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22573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Решение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3764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Настройка порционного коэффициента через расширенное свойство товаров (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R-keeper)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.</a:t>
            </a:r>
          </a:p>
          <a:p>
            <a:pPr marL="0" indent="0" algn="ctr">
              <a:buNone/>
            </a:pP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0" indent="0" algn="ctr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Инструкция с примерами доступна в библиотеке университета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 </a:t>
            </a:r>
          </a:p>
          <a:p>
            <a:pPr marL="0" indent="0" algn="ctr">
              <a:buNone/>
            </a:pP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  <a:hlinkClick r:id="rId2"/>
              </a:rPr>
              <a:t>www.welcomepro.ru</a:t>
            </a:r>
            <a:endParaRPr lang="en-GB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  <a:p>
            <a:pPr marL="0" indent="0" algn="ctr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в разделе «</a:t>
            </a: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У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правление маркетингом».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7284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0" y="1505019"/>
            <a:ext cx="3696511" cy="3579174"/>
          </a:xfrm>
        </p:spPr>
        <p:txBody>
          <a:bodyPr>
            <a:normAutofit/>
          </a:bodyPr>
          <a:lstStyle/>
          <a:p>
            <a:pPr algn="l"/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Подробнее о теме среднего количества блюд и напитков на гостя – </a:t>
            </a:r>
            <a:r>
              <a:rPr lang="ru-RU" sz="2800" dirty="0">
                <a:solidFill>
                  <a:srgbClr val="FF0000"/>
                </a:solidFill>
                <a:latin typeface="PT Serif" charset="0"/>
                <a:cs typeface="PT Serif" charset="0"/>
              </a:rPr>
              <a:t>бесплатно</a:t>
            </a: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cs typeface="PT Serif" charset="0"/>
              </a:rPr>
              <a:t> в разделе «мастер-классы».</a:t>
            </a:r>
          </a:p>
        </p:txBody>
      </p:sp>
      <p:pic>
        <p:nvPicPr>
          <p:cNvPr id="12" name="Изображение 11" descr="Снимок экрана 2016-09-01 в 15.2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5" y="1132687"/>
            <a:ext cx="3308227" cy="456905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35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686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942956" y="874598"/>
            <a:ext cx="7589044" cy="857250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rgbClr val="52B600"/>
                </a:solidFill>
                <a:latin typeface="PT Serif" charset="0"/>
                <a:cs typeface="PT Serif" charset="0"/>
              </a:rPr>
              <a:t>Стандарт для Категорий меню</a:t>
            </a:r>
          </a:p>
        </p:txBody>
      </p:sp>
      <p:sp>
        <p:nvSpPr>
          <p:cNvPr id="12" name="Содержимое 2"/>
          <p:cNvSpPr>
            <a:spLocks noGrp="1"/>
          </p:cNvSpPr>
          <p:nvPr>
            <p:ph idx="1"/>
          </p:nvPr>
        </p:nvSpPr>
        <p:spPr>
          <a:xfrm>
            <a:off x="4572000" y="1944157"/>
            <a:ext cx="6172200" cy="3394472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Кухня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меню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К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ухня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прочее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>
              <a:buFont typeface="+mj-lt"/>
              <a:buAutoNum type="arabicPeriod"/>
            </a:pP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Бар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меню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Бар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прочее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>
              <a:buFont typeface="+mj-lt"/>
              <a:buAutoNum type="arabicPeriod"/>
            </a:pP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Кальяны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Услуги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и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прочее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Ваш вариант</a:t>
            </a:r>
          </a:p>
          <a:p>
            <a:pPr>
              <a:buFont typeface="+mj-lt"/>
              <a:buAutoNum type="arabicPeriod"/>
            </a:pPr>
            <a:endParaRPr lang="ru-RU" sz="20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61" y="2312841"/>
            <a:ext cx="2892545" cy="265710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36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5523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Снимок экрана 2016-09-01 в 15.1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6" y="1150251"/>
            <a:ext cx="6998529" cy="2238966"/>
          </a:xfrm>
          <a:prstGeom prst="rect">
            <a:avLst/>
          </a:prstGeom>
        </p:spPr>
      </p:pic>
      <p:pic>
        <p:nvPicPr>
          <p:cNvPr id="6" name="Изображение 5" descr="Снимок экрана 2016-09-01 в 15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6" y="4081272"/>
            <a:ext cx="6998529" cy="2156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1341" y="718187"/>
            <a:ext cx="11261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 smtClean="0">
                <a:solidFill>
                  <a:schemeClr val="bg1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2015</a:t>
            </a:r>
            <a:endParaRPr lang="ru-RU" sz="2100" dirty="0">
              <a:solidFill>
                <a:schemeClr val="bg1">
                  <a:lumMod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9237" y="3595332"/>
            <a:ext cx="11261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 smtClean="0">
                <a:solidFill>
                  <a:schemeClr val="bg1">
                    <a:lumMod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2016</a:t>
            </a:r>
            <a:endParaRPr lang="ru-RU" sz="2100" dirty="0">
              <a:solidFill>
                <a:schemeClr val="bg1">
                  <a:lumMod val="50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6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1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8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1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32675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064712" y="2310212"/>
            <a:ext cx="7352778" cy="181373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  <a:latin typeface="PT Serif" charset="0"/>
                <a:cs typeface="PT Serif" charset="0"/>
              </a:rPr>
              <a:t>Важно! </a:t>
            </a:r>
            <a:br>
              <a:rPr lang="ru-RU" dirty="0" smtClean="0">
                <a:solidFill>
                  <a:srgbClr val="FF0000"/>
                </a:solidFill>
                <a:latin typeface="PT Serif" charset="0"/>
                <a:cs typeface="PT Serif" charset="0"/>
              </a:rPr>
            </a:br>
            <a:r>
              <a:rPr lang="ru-RU" dirty="0" smtClean="0">
                <a:solidFill>
                  <a:srgbClr val="FF0000"/>
                </a:solidFill>
                <a:latin typeface="PT Serif" charset="0"/>
                <a:cs typeface="PT Serif" charset="0"/>
              </a:rPr>
              <a:t>Все исследования по категориями и товарным группам совершаются в разрезе подразделений.</a:t>
            </a:r>
            <a:r>
              <a:rPr lang="ru-RU" dirty="0" smtClean="0">
                <a:solidFill>
                  <a:srgbClr val="45AB06"/>
                </a:solidFill>
                <a:latin typeface="PT Serif" charset="0"/>
                <a:cs typeface="PT Serif" charset="0"/>
              </a:rPr>
              <a:t> </a:t>
            </a:r>
            <a:endParaRPr lang="ru-RU" dirty="0">
              <a:solidFill>
                <a:srgbClr val="45AB06"/>
              </a:solidFill>
              <a:latin typeface="PT Serif" charset="0"/>
              <a:cs typeface="PT Serif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38</a:t>
            </a:fld>
            <a:endParaRPr lang="ru-RU"/>
          </a:p>
        </p:txBody>
      </p:sp>
      <p:pic>
        <p:nvPicPr>
          <p:cNvPr id="4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6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8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88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30022" y="630755"/>
            <a:ext cx="8229600" cy="857250"/>
          </a:xfrm>
        </p:spPr>
        <p:txBody>
          <a:bodyPr/>
          <a:lstStyle/>
          <a:p>
            <a:r>
              <a:rPr lang="ru-RU" dirty="0" smtClean="0">
                <a:solidFill>
                  <a:srgbClr val="5FB704"/>
                </a:solidFill>
                <a:latin typeface="PT Serif" charset="0"/>
                <a:cs typeface="PT Serif" charset="0"/>
              </a:rPr>
              <a:t>МИФ 70/30</a:t>
            </a:r>
            <a:endParaRPr lang="ru-RU" dirty="0">
              <a:solidFill>
                <a:srgbClr val="5FB704"/>
              </a:solidFill>
              <a:latin typeface="PT Serif" charset="0"/>
              <a:cs typeface="PT Serif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4296" y="1764792"/>
            <a:ext cx="7795326" cy="4032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Если продажи кухни и бара соотносятся как 80/20, то вы вроде как продаю дешево бар, нужно поднимать цены.</a:t>
            </a: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0" indent="0">
              <a:buNone/>
            </a:pPr>
            <a:r>
              <a:rPr lang="ru-RU" sz="2400" i="1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Это утверждение бессмысленно без понимания показателя среднего количества блюд и напитков на 1 гостя. Может быть я продаю 20% бара, потому что «плохо продают», или ассортимент не тот?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39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1852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68422" y="1306313"/>
            <a:ext cx="5562600" cy="3733893"/>
          </a:xfrm>
        </p:spPr>
        <p:txBody>
          <a:bodyPr/>
          <a:lstStyle/>
          <a:p>
            <a:pPr marL="0" indent="0" algn="r">
              <a:buNone/>
            </a:pPr>
            <a:r>
              <a:rPr lang="ru-RU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Исследовать — значит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видеть </a:t>
            </a:r>
            <a:r>
              <a:rPr lang="ru-RU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то, что видели все, и думать так, как 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не</a:t>
            </a:r>
            <a:r>
              <a:rPr lang="ru-RU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 думал никто</a:t>
            </a:r>
            <a:r>
              <a:rPr lang="ru-RU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.</a:t>
            </a:r>
          </a:p>
          <a:p>
            <a:pPr marL="0" indent="0" algn="r">
              <a:buNone/>
            </a:pPr>
            <a:endParaRPr lang="ru-RU" dirty="0" smtClean="0">
              <a:latin typeface="PT Serif" panose="020A0603040505020204" pitchFamily="18" charset="-52"/>
              <a:cs typeface="Times New Roman"/>
            </a:endParaRPr>
          </a:p>
          <a:p>
            <a:pPr marL="0" indent="0" algn="r">
              <a:lnSpc>
                <a:spcPct val="80000"/>
              </a:lnSpc>
              <a:buNone/>
            </a:pPr>
            <a:r>
              <a:rPr lang="ru-R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Альберт </a:t>
            </a:r>
            <a:r>
              <a:rPr lang="ru-RU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Сент-</a:t>
            </a: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Дьёрди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0" indent="0" algn="r">
              <a:lnSpc>
                <a:spcPct val="80000"/>
              </a:lnSpc>
              <a:buNone/>
            </a:pPr>
            <a:r>
              <a:rPr lang="ru-RU" sz="2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Биохимик, нобелевский лауреат, </a:t>
            </a:r>
            <a:br>
              <a:rPr lang="ru-RU" sz="2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2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впервые выделил витамин С</a:t>
            </a:r>
            <a:endParaRPr lang="ru-RU" sz="20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5" y="1110641"/>
            <a:ext cx="2997673" cy="4125238"/>
          </a:xfrm>
          <a:prstGeom prst="rect">
            <a:avLst/>
          </a:prstGeom>
        </p:spPr>
      </p:pic>
      <p:pic>
        <p:nvPicPr>
          <p:cNvPr id="2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9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0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31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2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5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sp>
        <p:nvSpPr>
          <p:cNvPr id="3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16F3DC2-9987-B446-8A3D-A024AF1FB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9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485900" y="790729"/>
            <a:ext cx="6172200" cy="85725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2B600"/>
                </a:solidFill>
                <a:latin typeface="PT Serif" charset="0"/>
                <a:cs typeface="PT Serif" charset="0"/>
              </a:rPr>
              <a:t>Настройка товарных групп</a:t>
            </a:r>
            <a:endParaRPr lang="ru-RU" sz="3600" dirty="0">
              <a:solidFill>
                <a:srgbClr val="52B600"/>
              </a:solidFill>
              <a:latin typeface="PT Serif" charset="0"/>
              <a:cs typeface="PT Serif" charset="0"/>
            </a:endParaRPr>
          </a:p>
        </p:txBody>
      </p:sp>
      <p:sp>
        <p:nvSpPr>
          <p:cNvPr id="12" name="Содержимое 2"/>
          <p:cNvSpPr>
            <a:spLocks noGrp="1"/>
          </p:cNvSpPr>
          <p:nvPr>
            <p:ph idx="1"/>
          </p:nvPr>
        </p:nvSpPr>
        <p:spPr>
          <a:xfrm>
            <a:off x="1161288" y="1847612"/>
            <a:ext cx="7333488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Принцип создания товарных групп для аналитики очень прост: в каждой группе меню должны находится равноценные блюда. Фактически, это те же самые группы, что есть сейчас в вашем меню, но из них нужно убрать лишние блюда, или обобщить.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40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146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485900" y="541955"/>
            <a:ext cx="6172200" cy="85725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5FB704"/>
                </a:solidFill>
                <a:latin typeface="PT Serif" charset="0"/>
                <a:cs typeface="PT Serif" charset="0"/>
              </a:rPr>
              <a:t>Принцип 1 – только блюда</a:t>
            </a:r>
          </a:p>
        </p:txBody>
      </p:sp>
      <p:pic>
        <p:nvPicPr>
          <p:cNvPr id="4" name="Изображение 3" descr="Снимок экрана 2016-09-01 в 16.0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18" y="1483177"/>
            <a:ext cx="3329791" cy="47860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41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756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522546" y="932319"/>
            <a:ext cx="6172200" cy="857250"/>
          </a:xfrm>
        </p:spPr>
        <p:txBody>
          <a:bodyPr>
            <a:noAutofit/>
          </a:bodyPr>
          <a:lstStyle/>
          <a:p>
            <a:r>
              <a:rPr lang="ru-RU" sz="2700" dirty="0">
                <a:solidFill>
                  <a:srgbClr val="45AB06"/>
                </a:solidFill>
                <a:latin typeface="PT Serif" charset="0"/>
                <a:cs typeface="PT Serif" charset="0"/>
              </a:rPr>
              <a:t>Принцип 2 – детализируйте группы по гастрономическому признаку</a:t>
            </a:r>
          </a:p>
        </p:txBody>
      </p:sp>
      <p:pic>
        <p:nvPicPr>
          <p:cNvPr id="3" name="Изображение 2" descr="Снимок экрана 2016-09-01 в 16.2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5" y="2117513"/>
            <a:ext cx="7439129" cy="353009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42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716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30022" y="921940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52B600"/>
                </a:solidFill>
                <a:latin typeface="PT Serif" charset="0"/>
                <a:cs typeface="PT Serif" charset="0"/>
              </a:rPr>
              <a:t>Пример детализации!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09339" y="1963241"/>
            <a:ext cx="7550283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Стейки убрать из горячего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Хинкали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 в грузинском ресторане вынести в отдельную группу </a:t>
            </a:r>
            <a:b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</a:b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Плов – это отдельная группа, а не «горячие блюда»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Роллы и наборы (сеты) – это разные группы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Лепешки, </a:t>
            </a:r>
            <a:r>
              <a:rPr lang="ru-RU" sz="2400" dirty="0" err="1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кутабы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, хачапури – это не горячие закуски, а национальная выпечка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ВОК – это не горячие блюда</a:t>
            </a: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PT Serif" charset="0"/>
              <a:cs typeface="PT Serif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43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855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997380"/>
            <a:ext cx="8229600" cy="85725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5FB704"/>
                </a:solidFill>
                <a:latin typeface="PT Serif" charset="0"/>
                <a:cs typeface="PT Serif" charset="0"/>
              </a:rPr>
              <a:t>Фронт и </a:t>
            </a:r>
            <a:r>
              <a:rPr lang="ru-RU" sz="3600" dirty="0" err="1">
                <a:solidFill>
                  <a:srgbClr val="5FB704"/>
                </a:solidFill>
                <a:latin typeface="PT Serif" charset="0"/>
                <a:cs typeface="PT Serif" charset="0"/>
              </a:rPr>
              <a:t>Бэк</a:t>
            </a:r>
            <a:r>
              <a:rPr lang="ru-RU" sz="3600" dirty="0">
                <a:solidFill>
                  <a:srgbClr val="5FB704"/>
                </a:solidFill>
                <a:latin typeface="PT Serif" charset="0"/>
                <a:cs typeface="PT Serif" charset="0"/>
              </a:rPr>
              <a:t>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000" y="2069586"/>
            <a:ext cx="79200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PT Serif" charset="0"/>
                <a:cs typeface="PT Serif" charset="0"/>
              </a:rPr>
              <a:t>Для проведения портфельного анализа меню нельзя использовать классификаторы и справочники Фронта, так как они были созданы для удобной работы в зале, а не для анализа продаж!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7459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485900" y="1063317"/>
            <a:ext cx="6172200" cy="85725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5FB704"/>
                </a:solidFill>
                <a:latin typeface="PT Serif" charset="0"/>
                <a:cs typeface="PT Serif" charset="0"/>
              </a:rPr>
              <a:t>Титульный продукт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54461"/>
              </p:ext>
            </p:extLst>
          </p:nvPr>
        </p:nvGraphicFramePr>
        <p:xfrm>
          <a:off x="1445699" y="2297555"/>
          <a:ext cx="10717197" cy="277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Документ" r:id="rId3" imgW="6083300" imgH="1574800" progId="Word.Document.12">
                  <p:embed/>
                </p:oleObj>
              </mc:Choice>
              <mc:Fallback>
                <p:oleObj name="Документ" r:id="rId3" imgW="6083300" imgH="1574800" progId="Word.Document.12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5699" y="2297555"/>
                        <a:ext cx="10717197" cy="2774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45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2498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543106" y="557052"/>
            <a:ext cx="6172200" cy="85725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5FB704"/>
                </a:solidFill>
                <a:latin typeface="PT Serif" charset="0"/>
                <a:cs typeface="PT Serif" charset="0"/>
              </a:rPr>
              <a:t>Как вы менялись?</a:t>
            </a:r>
          </a:p>
        </p:txBody>
      </p:sp>
      <p:pic>
        <p:nvPicPr>
          <p:cNvPr id="14" name="Изображение 13" descr="Снимок экрана 2016-03-03 в 14.1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66" y="1643962"/>
            <a:ext cx="7488908" cy="399134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46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019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71765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Актуальные данные 2</a:t>
            </a:r>
            <a:endParaRPr lang="ru-RU" sz="3600" dirty="0">
              <a:solidFill>
                <a:srgbClr val="52B600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Если вы строите отчет впервые, необходимо использовать несезонные месяцы. 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39" y="2834902"/>
            <a:ext cx="3904887" cy="329126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47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2083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676572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Актуальные данные 3</a:t>
            </a:r>
            <a:endParaRPr lang="ru-RU" sz="3600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1957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Обратите внимание на банкеты. Если продажи столов более 8 человек превышают 20% в структуре выручки зала – считайте их отдельным подразделением.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48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0551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92138"/>
            <a:ext cx="8229600" cy="11430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  <a:t>Модель </a:t>
            </a:r>
            <a:r>
              <a:rPr lang="ru-RU" sz="3600" dirty="0" err="1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  <a:t>Касаваны</a:t>
            </a:r>
            <a:r>
              <a:rPr lang="ru-RU" sz="3600" dirty="0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  <a:t>-Смита 1982</a:t>
            </a:r>
            <a:endParaRPr lang="ru-RU" sz="3600" dirty="0">
              <a:solidFill>
                <a:srgbClr val="45AC04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65" y="2014397"/>
            <a:ext cx="3314755" cy="3314755"/>
          </a:xfrm>
          <a:prstGeom prst="rect">
            <a:avLst/>
          </a:prstGeom>
        </p:spPr>
      </p:pic>
      <p:pic>
        <p:nvPicPr>
          <p:cNvPr id="4098" name="Picture 2" descr="Картинки по запросу kasavana smith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3" t="287" r="12933" b="-287"/>
          <a:stretch/>
        </p:blipFill>
        <p:spPr bwMode="auto">
          <a:xfrm>
            <a:off x="4791456" y="2014397"/>
            <a:ext cx="3377284" cy="32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1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2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3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4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618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8550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  <a:t>Фундамент ресторанного </a:t>
            </a:r>
            <a:br>
              <a:rPr lang="ru-RU" sz="3600" dirty="0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3600" dirty="0" smtClean="0">
                <a:solidFill>
                  <a:srgbClr val="45AC04"/>
                </a:solidFill>
                <a:latin typeface="PT Serif" panose="020A0603040505020204" pitchFamily="18" charset="-52"/>
                <a:cs typeface="Times New Roman"/>
              </a:rPr>
              <a:t>маркетинга</a:t>
            </a:r>
            <a:endParaRPr lang="ru-RU" sz="3600" dirty="0">
              <a:solidFill>
                <a:srgbClr val="45AC04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026" name="Picture 2" descr="Картинки по запросу дом рисун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18" y="2144598"/>
            <a:ext cx="4381178" cy="27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862093" y="4937599"/>
            <a:ext cx="5419814" cy="92331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/>
          </a:p>
        </p:txBody>
      </p:sp>
      <p:pic>
        <p:nvPicPr>
          <p:cNvPr id="1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51547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Смысл методики</a:t>
            </a:r>
            <a:endParaRPr lang="ru-RU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294804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2959193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255" y="5653221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11309" y="762454"/>
            <a:ext cx="869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y</a:t>
            </a:r>
            <a:r>
              <a:rPr lang="ru-RU" sz="4400" dirty="0" smtClean="0">
                <a:solidFill>
                  <a:srgbClr val="FF0000"/>
                </a:solidFill>
              </a:rPr>
              <a:t>?</a:t>
            </a:r>
            <a:endParaRPr lang="ru-RU" sz="4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0705" y="2807423"/>
            <a:ext cx="750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x</a:t>
            </a:r>
            <a:r>
              <a:rPr lang="ru-RU" sz="4400" dirty="0" smtClean="0">
                <a:solidFill>
                  <a:srgbClr val="FF0000"/>
                </a:solidFill>
              </a:rPr>
              <a:t>?</a:t>
            </a:r>
            <a:endParaRPr lang="ru-RU" sz="4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63696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Прямая соединительная линия 4"/>
          <p:cNvCxnSpPr>
            <a:endCxn id="18" idx="2"/>
          </p:cNvCxnSpPr>
          <p:nvPr/>
        </p:nvCxnSpPr>
        <p:spPr>
          <a:xfrm flipH="1">
            <a:off x="4729583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18" idx="3"/>
          </p:cNvCxnSpPr>
          <p:nvPr/>
        </p:nvCxnSpPr>
        <p:spPr>
          <a:xfrm flipH="1">
            <a:off x="2330408" y="3211327"/>
            <a:ext cx="4830298" cy="200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50</a:t>
            </a:fld>
            <a:endParaRPr lang="ru-RU"/>
          </a:p>
        </p:txBody>
      </p:sp>
      <p:pic>
        <p:nvPicPr>
          <p:cNvPr id="2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2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4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5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27194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19" grpId="0"/>
      <p:bldP spid="3" grpId="0"/>
      <p:bldP spid="28" grpId="0"/>
      <p:bldP spid="29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148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Исходные данные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51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68400"/>
            <a:ext cx="6299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148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sz="4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</a:t>
            </a:r>
            <a:endParaRPr lang="ru-RU" sz="40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52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257829"/>
            <a:ext cx="6972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" y="155575"/>
            <a:ext cx="8242300" cy="65659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5400"/>
            <a:ext cx="8280400" cy="6794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0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294804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371255" y="5653221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0912" y="5274192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0771" y="526423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2184" y="451217"/>
            <a:ext cx="388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y =</a:t>
            </a:r>
            <a:r>
              <a:rPr lang="en-GB" sz="3600" dirty="0" smtClean="0">
                <a:solidFill>
                  <a:srgbClr val="FF0000"/>
                </a:solidFill>
              </a:rPr>
              <a:t>336 </a:t>
            </a:r>
            <a:r>
              <a:rPr lang="ru-RU" sz="3600" dirty="0" smtClean="0">
                <a:solidFill>
                  <a:srgbClr val="FF0000"/>
                </a:solidFill>
              </a:rPr>
              <a:t>рублей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63696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Прямая соединительная линия 4"/>
          <p:cNvCxnSpPr>
            <a:stCxn id="26" idx="2"/>
          </p:cNvCxnSpPr>
          <p:nvPr/>
        </p:nvCxnSpPr>
        <p:spPr>
          <a:xfrm>
            <a:off x="4745557" y="1097548"/>
            <a:ext cx="7898" cy="447170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55</a:t>
            </a:fld>
            <a:endParaRPr lang="ru-RU"/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5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7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4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9129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971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Популярность блюда</a:t>
            </a:r>
            <a:r>
              <a:rPr lang="en-GB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 (y)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56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06" y="1143000"/>
            <a:ext cx="6275729" cy="54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6863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Средняя в группе</a:t>
            </a:r>
            <a:endParaRPr lang="ru-RU" sz="4000" dirty="0">
              <a:solidFill>
                <a:srgbClr val="52B600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324100"/>
            <a:ext cx="7188200" cy="2209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57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1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68236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294804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2959193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9722" y="3132298"/>
            <a:ext cx="388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x</a:t>
            </a:r>
            <a:r>
              <a:rPr lang="en-US" sz="3600" dirty="0" smtClean="0">
                <a:solidFill>
                  <a:srgbClr val="FF0000"/>
                </a:solidFill>
              </a:rPr>
              <a:t> =</a:t>
            </a:r>
            <a:r>
              <a:rPr lang="en-GB" sz="3600" dirty="0" smtClean="0">
                <a:solidFill>
                  <a:srgbClr val="FF0000"/>
                </a:solidFill>
              </a:rPr>
              <a:t>4%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63696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Прямая соединительная линия 4"/>
          <p:cNvCxnSpPr>
            <a:stCxn id="18" idx="3"/>
          </p:cNvCxnSpPr>
          <p:nvPr/>
        </p:nvCxnSpPr>
        <p:spPr>
          <a:xfrm flipH="1" flipV="1">
            <a:off x="2300490" y="3209975"/>
            <a:ext cx="4860216" cy="13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02184" y="451217"/>
            <a:ext cx="388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y</a:t>
            </a:r>
            <a:r>
              <a:rPr lang="en-US" sz="3600" dirty="0" smtClean="0">
                <a:solidFill>
                  <a:srgbClr val="FF0000"/>
                </a:solidFill>
              </a:rPr>
              <a:t> =</a:t>
            </a:r>
            <a:r>
              <a:rPr lang="en-GB" sz="3600" dirty="0" smtClean="0">
                <a:solidFill>
                  <a:srgbClr val="FF0000"/>
                </a:solidFill>
              </a:rPr>
              <a:t>336 </a:t>
            </a:r>
            <a:r>
              <a:rPr lang="ru-RU" sz="3600" dirty="0" smtClean="0">
                <a:solidFill>
                  <a:srgbClr val="FF0000"/>
                </a:solidFill>
              </a:rPr>
              <a:t>рублей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71255" y="5653221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0912" y="5274192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80771" y="526423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>
            <a:off x="4745557" y="1097548"/>
            <a:ext cx="7898" cy="447170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58</a:t>
            </a:fld>
            <a:endParaRPr lang="ru-RU"/>
          </a:p>
        </p:txBody>
      </p:sp>
      <p:pic>
        <p:nvPicPr>
          <p:cNvPr id="19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1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2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203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971" y="0"/>
            <a:ext cx="8229600" cy="68632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 таблице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595"/>
            <a:ext cx="9144000" cy="602255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2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Схема 12"/>
          <p:cNvGraphicFramePr/>
          <p:nvPr>
            <p:extLst/>
          </p:nvPr>
        </p:nvGraphicFramePr>
        <p:xfrm>
          <a:off x="1584325" y="1334172"/>
          <a:ext cx="6073776" cy="4049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5" name="Изображение 24" descr="fla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6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8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0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5124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9144000" cy="567936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4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294804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2959193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63696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0771" y="23024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Продажи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11494" y="2313922"/>
            <a:ext cx="20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маржой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11140" y="425503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04120" y="4261909"/>
            <a:ext cx="118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Удаление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Прямая соединительная линия 4"/>
          <p:cNvCxnSpPr>
            <a:stCxn id="18" idx="3"/>
          </p:cNvCxnSpPr>
          <p:nvPr/>
        </p:nvCxnSpPr>
        <p:spPr>
          <a:xfrm flipH="1" flipV="1">
            <a:off x="2300490" y="3209975"/>
            <a:ext cx="4860216" cy="13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71255" y="5653221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0912" y="5274192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80771" y="526423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>
            <a:off x="4745557" y="1097548"/>
            <a:ext cx="7898" cy="447170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67971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Рекомендации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Стрелка вправо 1"/>
          <p:cNvSpPr/>
          <p:nvPr/>
        </p:nvSpPr>
        <p:spPr>
          <a:xfrm>
            <a:off x="4067462" y="1539872"/>
            <a:ext cx="1069182" cy="425809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трелка вправо 44"/>
          <p:cNvSpPr/>
          <p:nvPr/>
        </p:nvSpPr>
        <p:spPr>
          <a:xfrm rot="16200000">
            <a:off x="5349110" y="3120135"/>
            <a:ext cx="1069182" cy="425809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трелка вправо 45"/>
          <p:cNvSpPr/>
          <p:nvPr/>
        </p:nvSpPr>
        <p:spPr>
          <a:xfrm rot="16200000">
            <a:off x="3083882" y="3067692"/>
            <a:ext cx="922068" cy="36722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трелка вправо 46"/>
          <p:cNvSpPr/>
          <p:nvPr/>
        </p:nvSpPr>
        <p:spPr>
          <a:xfrm>
            <a:off x="4121737" y="4146450"/>
            <a:ext cx="922068" cy="36722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61</a:t>
            </a:fld>
            <a:endParaRPr lang="ru-RU"/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1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6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7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9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4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9754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30" grpId="0"/>
      <p:bldP spid="11" grpId="0"/>
      <p:bldP spid="32" grpId="0"/>
      <p:bldP spid="33" grpId="0"/>
      <p:bldP spid="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454511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311890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262330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61837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2023403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0771" y="246219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Продажи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71255" y="581292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0912" y="5433899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80771" y="54239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3192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Недостаток: </a:t>
            </a:r>
            <a:r>
              <a:rPr lang="en-US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сильное упрощение</a:t>
            </a:r>
            <a:endParaRPr lang="ru-RU" sz="36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335381" y="34931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04120" y="4261909"/>
            <a:ext cx="118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Удаление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4335381" y="290846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804712" y="3455006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4814654" y="30086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>
            <a:stCxn id="18" idx="3"/>
          </p:cNvCxnSpPr>
          <p:nvPr/>
        </p:nvCxnSpPr>
        <p:spPr>
          <a:xfrm flipH="1" flipV="1">
            <a:off x="2300490" y="3369682"/>
            <a:ext cx="4860216" cy="13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745557" y="1257255"/>
            <a:ext cx="7898" cy="447170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11494" y="2313922"/>
            <a:ext cx="20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маржой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11140" y="425503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62</a:t>
            </a:fld>
            <a:endParaRPr lang="ru-RU"/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9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  <p:bldP spid="50" grpId="0" animBg="1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454511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311890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262330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61837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2023403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0771" y="246219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Продажи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71255" y="581292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0912" y="5433899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80771" y="54239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42113" y="2831522"/>
            <a:ext cx="1238658" cy="11353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212883"/>
            <a:ext cx="8229600" cy="1143000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Решение: </a:t>
            </a:r>
            <a:b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36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границы риска +/- 20%</a:t>
            </a:r>
            <a:endParaRPr lang="ru-RU" sz="36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335381" y="34931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04120" y="4261909"/>
            <a:ext cx="118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Удаление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4335381" y="290846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804712" y="3455006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4814654" y="30086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>
            <a:stCxn id="18" idx="3"/>
          </p:cNvCxnSpPr>
          <p:nvPr/>
        </p:nvCxnSpPr>
        <p:spPr>
          <a:xfrm flipH="1" flipV="1">
            <a:off x="2300490" y="3369682"/>
            <a:ext cx="4860216" cy="13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stCxn id="18" idx="0"/>
          </p:cNvCxnSpPr>
          <p:nvPr/>
        </p:nvCxnSpPr>
        <p:spPr>
          <a:xfrm>
            <a:off x="4729583" y="1454511"/>
            <a:ext cx="15804" cy="397938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11494" y="2313922"/>
            <a:ext cx="20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маржой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11140" y="425503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63</a:t>
            </a:fld>
            <a:endParaRPr lang="ru-RU"/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1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4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5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9504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46706" y="327744"/>
            <a:ext cx="8229600" cy="68632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 таблице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06" y="1341817"/>
            <a:ext cx="6019800" cy="4876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64</a:t>
            </a:fld>
            <a:endParaRPr lang="ru-RU"/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9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2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6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65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454511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299211" y="311890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Популярность блюда (</a:t>
            </a:r>
            <a:r>
              <a:rPr lang="en-US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V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, 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262330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61837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85179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Звезды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71255" y="5812928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 блюда (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руб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/шт.)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0912" y="5433899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80771" y="54239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42113" y="2831522"/>
            <a:ext cx="1238658" cy="11353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508892" y="31988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Рекомендация для </a:t>
            </a:r>
            <a:r>
              <a:rPr lang="en-GB" sz="4000" dirty="0" smtClean="0">
                <a:solidFill>
                  <a:srgbClr val="52B600"/>
                </a:solidFill>
                <a:latin typeface="PT Serif" charset="0"/>
                <a:ea typeface="PT Serif" charset="0"/>
                <a:cs typeface="PT Serif" charset="0"/>
              </a:rPr>
              <a:t>+/- 20%</a:t>
            </a:r>
            <a:endParaRPr lang="ru-RU" sz="4000" dirty="0">
              <a:solidFill>
                <a:srgbClr val="52B600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335381" y="34931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2982821" y="3807123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Собаки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41213" y="4259148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</a:t>
            </a:r>
            <a:r>
              <a:rPr lang="ru-RU" i="1" dirty="0" err="1" smtClean="0">
                <a:latin typeface="PT Serif" panose="020A0603040505020204" pitchFamily="18" charset="-52"/>
                <a:cs typeface="Times New Roman"/>
              </a:rPr>
              <a:t>маржой</a:t>
            </a:r>
            <a:endParaRPr lang="ru-RU" i="1" dirty="0" smtClean="0">
              <a:latin typeface="PT Serif" panose="020A0603040505020204" pitchFamily="18" charset="-52"/>
              <a:cs typeface="Times New Roman"/>
            </a:endParaRPr>
          </a:p>
          <a:p>
            <a:pPr algn="ctr"/>
            <a:r>
              <a:rPr lang="en-GB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4335381" y="290846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804712" y="3455006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4814654" y="3008605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>
            <a:stCxn id="18" idx="3"/>
          </p:cNvCxnSpPr>
          <p:nvPr/>
        </p:nvCxnSpPr>
        <p:spPr>
          <a:xfrm flipH="1" flipV="1">
            <a:off x="2300490" y="3369682"/>
            <a:ext cx="4860216" cy="135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745557" y="1257255"/>
            <a:ext cx="7898" cy="447170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90912" y="1863696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Лошадки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0771" y="380712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Загадки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7630" y="2242719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</a:t>
            </a:r>
            <a:r>
              <a:rPr lang="ru-RU" i="1" dirty="0" err="1" smtClean="0">
                <a:latin typeface="PT Serif" panose="020A0603040505020204" pitchFamily="18" charset="-52"/>
                <a:cs typeface="Times New Roman"/>
              </a:rPr>
              <a:t>маржой</a:t>
            </a:r>
            <a:endParaRPr lang="ru-RU" i="1" dirty="0" smtClean="0">
              <a:latin typeface="PT Serif" panose="020A0603040505020204" pitchFamily="18" charset="-52"/>
              <a:cs typeface="Times New Roman"/>
            </a:endParaRPr>
          </a:p>
          <a:p>
            <a:pPr algn="ctr"/>
            <a:r>
              <a:rPr lang="en-GB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25912" y="2200527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</a:t>
            </a:r>
            <a:r>
              <a:rPr lang="ru-RU" i="1" dirty="0" err="1" smtClean="0">
                <a:latin typeface="PT Serif" panose="020A0603040505020204" pitchFamily="18" charset="-52"/>
                <a:cs typeface="Times New Roman"/>
              </a:rPr>
              <a:t>маржой</a:t>
            </a:r>
            <a:endParaRPr lang="ru-RU" i="1" dirty="0" smtClean="0">
              <a:latin typeface="PT Serif" panose="020A0603040505020204" pitchFamily="18" charset="-52"/>
              <a:cs typeface="Times New Roman"/>
            </a:endParaRPr>
          </a:p>
          <a:p>
            <a:pPr algn="ctr"/>
            <a:r>
              <a:rPr lang="en-GB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62467" y="4259147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Работа с </a:t>
            </a:r>
            <a:r>
              <a:rPr lang="ru-RU" i="1" dirty="0" err="1" smtClean="0">
                <a:latin typeface="PT Serif" panose="020A0603040505020204" pitchFamily="18" charset="-52"/>
                <a:cs typeface="Times New Roman"/>
              </a:rPr>
              <a:t>маржой</a:t>
            </a:r>
            <a:endParaRPr lang="ru-RU" i="1" dirty="0" smtClean="0">
              <a:latin typeface="PT Serif" panose="020A0603040505020204" pitchFamily="18" charset="-52"/>
              <a:cs typeface="Times New Roman"/>
            </a:endParaRPr>
          </a:p>
          <a:p>
            <a:pPr algn="ctr"/>
            <a:r>
              <a:rPr lang="en-GB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65</a:t>
            </a:fld>
            <a:endParaRPr lang="ru-RU"/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0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2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5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9632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93" y="507888"/>
            <a:ext cx="4265414" cy="5514098"/>
          </a:xfrm>
          <a:prstGeom prst="rect">
            <a:avLst/>
          </a:prstGeom>
        </p:spPr>
      </p:pic>
      <p:pic>
        <p:nvPicPr>
          <p:cNvPr id="2" name="Изображение 1" descr="stiker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660">
            <a:off x="6373062" y="2659372"/>
            <a:ext cx="1816608" cy="181051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66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6359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Смысл методики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18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294804"/>
          <a:ext cx="4862246" cy="3833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11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1652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6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11309" y="762454"/>
            <a:ext cx="869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y</a:t>
            </a:r>
            <a:r>
              <a:rPr lang="ru-RU" sz="4400" dirty="0" smtClean="0">
                <a:solidFill>
                  <a:srgbClr val="FF0000"/>
                </a:solidFill>
              </a:rPr>
              <a:t>?</a:t>
            </a:r>
            <a:endParaRPr lang="ru-RU" sz="4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0705" y="2807423"/>
            <a:ext cx="750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x</a:t>
            </a:r>
            <a:r>
              <a:rPr lang="ru-RU" sz="4400" dirty="0" smtClean="0">
                <a:solidFill>
                  <a:srgbClr val="FF0000"/>
                </a:solidFill>
              </a:rPr>
              <a:t>?</a:t>
            </a:r>
            <a:endParaRPr lang="ru-RU" sz="4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077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4942" y="3807123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Прямая соединительная линия 4"/>
          <p:cNvCxnSpPr>
            <a:endCxn id="18" idx="2"/>
          </p:cNvCxnSpPr>
          <p:nvPr/>
        </p:nvCxnSpPr>
        <p:spPr>
          <a:xfrm flipH="1">
            <a:off x="4729583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>
            <a:stCxn id="18" idx="3"/>
          </p:cNvCxnSpPr>
          <p:nvPr/>
        </p:nvCxnSpPr>
        <p:spPr>
          <a:xfrm flipH="1">
            <a:off x="2330408" y="3211327"/>
            <a:ext cx="4830298" cy="200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67</a:t>
            </a:fld>
            <a:endParaRPr lang="ru-RU"/>
          </a:p>
        </p:txBody>
      </p:sp>
      <p:pic>
        <p:nvPicPr>
          <p:cNvPr id="2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2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4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5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8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322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19" grpId="0"/>
      <p:bldP spid="3" grpId="0"/>
      <p:bldP spid="28" grpId="0"/>
      <p:bldP spid="29" grpId="0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148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Исходные данные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68400"/>
            <a:ext cx="6299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192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err="1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 блюда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69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257829"/>
            <a:ext cx="69723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2138901"/>
            <a:ext cx="3910698" cy="33427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91405" y="70686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smtClean="0">
                <a:solidFill>
                  <a:srgbClr val="5FB704"/>
                </a:solidFill>
                <a:latin typeface="PT Serif" panose="020A0603040505020204" pitchFamily="18" charset="-52"/>
                <a:cs typeface="Times New Roman"/>
              </a:rPr>
              <a:t>Приоритеты сейчас</a:t>
            </a:r>
            <a:endParaRPr lang="ru-RU" sz="4000" dirty="0">
              <a:solidFill>
                <a:srgbClr val="5FB704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3345" y="2138901"/>
            <a:ext cx="4078446" cy="459295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Продукт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Цена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Вещественное доказательство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Font typeface="Arial"/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Люди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Процесс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Место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Промо</a:t>
            </a:r>
          </a:p>
          <a:p>
            <a:pPr marL="514350" indent="-514350">
              <a:buAutoNum type="arabicPeriod"/>
            </a:pPr>
            <a:endParaRPr lang="ru-RU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AutoNum type="arabicPeriod"/>
            </a:pPr>
            <a:endParaRPr lang="ru-RU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AutoNum type="arabicPeriod"/>
            </a:pPr>
            <a:endParaRPr lang="ru-RU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514350" indent="-514350">
              <a:buAutoNum type="arabicPeriod"/>
            </a:pP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3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3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5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36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7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8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40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41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69646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" y="155575"/>
            <a:ext cx="8242300" cy="65659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2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80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8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азвание 1"/>
          <p:cNvSpPr>
            <a:spLocks noGrp="1"/>
          </p:cNvSpPr>
          <p:nvPr>
            <p:ph type="title"/>
          </p:nvPr>
        </p:nvSpPr>
        <p:spPr>
          <a:xfrm>
            <a:off x="623938" y="-2164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Средняя </a:t>
            </a:r>
            <a:r>
              <a:rPr lang="ru-RU" sz="4000" dirty="0" err="1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 (</a:t>
            </a:r>
            <a:r>
              <a:rPr lang="en-GB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X)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39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591538"/>
          <a:ext cx="4485836" cy="3536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2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156">
                <a:tc>
                  <a:txBody>
                    <a:bodyPr/>
                    <a:lstStyle/>
                    <a:p>
                      <a:endParaRPr lang="en-US" sz="1700" dirty="0" smtClean="0"/>
                    </a:p>
                    <a:p>
                      <a:endParaRPr lang="en-US" sz="1700" dirty="0" smtClean="0"/>
                    </a:p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815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39425" y="841200"/>
            <a:ext cx="366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y</a:t>
            </a:r>
            <a:r>
              <a:rPr lang="ru-RU" sz="3200" dirty="0" smtClean="0">
                <a:solidFill>
                  <a:srgbClr val="FF0000"/>
                </a:solidFill>
              </a:rPr>
              <a:t>=141 161 руб.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8077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34942" y="3807123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3" name="Прямая соединительная линия 52"/>
          <p:cNvCxnSpPr>
            <a:endCxn id="53" idx="2"/>
          </p:cNvCxnSpPr>
          <p:nvPr/>
        </p:nvCxnSpPr>
        <p:spPr>
          <a:xfrm flipH="1">
            <a:off x="4533057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72</a:t>
            </a:fld>
            <a:endParaRPr lang="ru-RU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8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9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21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2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5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6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99726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971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Доля себестоимости </a:t>
            </a:r>
            <a:r>
              <a:rPr lang="en-GB" sz="4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(y)</a:t>
            </a:r>
            <a:endParaRPr lang="ru-RU" sz="40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9" y="1143000"/>
            <a:ext cx="8255552" cy="640601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1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Средняя в группе 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8" y="914664"/>
            <a:ext cx="7934926" cy="563228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6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971" y="-228336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Средняя в группе 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3" y="806168"/>
            <a:ext cx="8158348" cy="5790827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3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5949722" y="3132298"/>
            <a:ext cx="388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</a:rPr>
              <a:t>y</a:t>
            </a:r>
            <a:r>
              <a:rPr lang="en-US" sz="3600" dirty="0" smtClean="0">
                <a:solidFill>
                  <a:srgbClr val="FF0000"/>
                </a:solidFill>
              </a:rPr>
              <a:t> =</a:t>
            </a:r>
            <a:r>
              <a:rPr lang="ru-RU" sz="3600" dirty="0" smtClean="0">
                <a:solidFill>
                  <a:srgbClr val="FF0000"/>
                </a:solidFill>
              </a:rPr>
              <a:t>28</a:t>
            </a:r>
            <a:r>
              <a:rPr lang="en-GB" sz="3600" dirty="0" smtClean="0">
                <a:solidFill>
                  <a:srgbClr val="FF0000"/>
                </a:solidFill>
              </a:rPr>
              <a:t>%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27963" y="665266"/>
            <a:ext cx="366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x</a:t>
            </a:r>
            <a:r>
              <a:rPr lang="ru-RU" sz="3600" dirty="0" smtClean="0">
                <a:solidFill>
                  <a:srgbClr val="FF0000"/>
                </a:solidFill>
              </a:rPr>
              <a:t>=141 161 руб.</a:t>
            </a:r>
            <a:endParaRPr lang="ru-RU" sz="3600" dirty="0">
              <a:solidFill>
                <a:srgbClr val="FF0000"/>
              </a:solidFill>
            </a:endParaRPr>
          </a:p>
        </p:txBody>
      </p:sp>
      <p:graphicFrame>
        <p:nvGraphicFramePr>
          <p:cNvPr id="45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591538"/>
          <a:ext cx="4485836" cy="3536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2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156">
                <a:tc>
                  <a:txBody>
                    <a:bodyPr/>
                    <a:lstStyle/>
                    <a:p>
                      <a:endParaRPr lang="en-US" sz="1700" dirty="0" smtClean="0"/>
                    </a:p>
                    <a:p>
                      <a:endParaRPr lang="en-US" sz="1700" dirty="0" smtClean="0"/>
                    </a:p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815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077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34942" y="3807123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4533057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stCxn id="45" idx="3"/>
            <a:endCxn id="45" idx="1"/>
          </p:cNvCxnSpPr>
          <p:nvPr/>
        </p:nvCxnSpPr>
        <p:spPr>
          <a:xfrm flipH="1">
            <a:off x="2298460" y="3359694"/>
            <a:ext cx="448583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76</a:t>
            </a:fld>
            <a:endParaRPr lang="ru-RU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9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0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1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2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5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9851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"/>
              </a:rPr>
              <a:t>Ранги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Если валовая </a:t>
            </a:r>
            <a:r>
              <a:rPr lang="ru-R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блюда меньше 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X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(141 161 руб.) – ранг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доходности низкий, если наоборот, то высокий.</a:t>
            </a:r>
          </a:p>
          <a:p>
            <a:pPr marL="0" indent="0">
              <a:buNone/>
            </a:pP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Если доля себестоимости блюда ниже </a:t>
            </a:r>
            <a:r>
              <a:rPr lang="en-GB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Y (28%)</a:t>
            </a:r>
            <a:r>
              <a:rPr lang="ru-R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 – ранг себестоимости низкий, если наоборот, то высокий!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77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16023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971" y="0"/>
            <a:ext cx="8229600" cy="68632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 таблице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1" y="819399"/>
            <a:ext cx="8202466" cy="577052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5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0" y="282143"/>
            <a:ext cx="8799616" cy="617209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71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706133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FB704"/>
                </a:solidFill>
                <a:latin typeface="PT Serif" panose="020A0603040505020204" pitchFamily="18" charset="-52"/>
                <a:cs typeface="Helvetica"/>
              </a:rPr>
              <a:t>Откуда берутся гости?</a:t>
            </a:r>
            <a:endParaRPr lang="ru-RU" sz="4000" dirty="0">
              <a:solidFill>
                <a:srgbClr val="5FB704"/>
              </a:solidFill>
              <a:latin typeface="PT Serif" panose="020A0603040505020204" pitchFamily="18" charset="-52"/>
              <a:cs typeface="Helvetica"/>
            </a:endParaRPr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/>
          </p:nvPr>
        </p:nvGraphicFramePr>
        <p:xfrm>
          <a:off x="1465328" y="1789113"/>
          <a:ext cx="6213344" cy="4343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Изображение 2" descr="stick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2514600"/>
            <a:ext cx="2481402" cy="649891"/>
          </a:xfrm>
          <a:prstGeom prst="rect">
            <a:avLst/>
          </a:prstGeom>
        </p:spPr>
      </p:pic>
      <p:pic>
        <p:nvPicPr>
          <p:cNvPr id="6" name="Изображение 5" descr="stick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3348323"/>
            <a:ext cx="2263035" cy="592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6" name="Изображение 24" descr="fl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8" name="Изображение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1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90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/>
          <p:cNvSpPr/>
          <p:nvPr/>
        </p:nvSpPr>
        <p:spPr>
          <a:xfrm>
            <a:off x="3978961" y="3884395"/>
            <a:ext cx="1372418" cy="124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5113339" y="2834994"/>
            <a:ext cx="1663469" cy="22928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5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591538"/>
          <a:ext cx="4485836" cy="3536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2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156">
                <a:tc>
                  <a:txBody>
                    <a:bodyPr/>
                    <a:lstStyle/>
                    <a:p>
                      <a:endParaRPr lang="en-US" sz="1700" dirty="0" smtClean="0"/>
                    </a:p>
                    <a:p>
                      <a:endParaRPr lang="en-US" sz="1700" dirty="0" smtClean="0"/>
                    </a:p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815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0659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34942" y="3807123"/>
            <a:ext cx="115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 smtClean="0">
              <a:latin typeface="PT Serif" panose="020A0603040505020204" pitchFamily="18" charset="-52"/>
              <a:cs typeface="Times New Roman"/>
            </a:endParaRPr>
          </a:p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(цель)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4533057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stCxn id="45" idx="3"/>
            <a:endCxn id="45" idx="1"/>
          </p:cNvCxnSpPr>
          <p:nvPr/>
        </p:nvCxnSpPr>
        <p:spPr>
          <a:xfrm flipH="1">
            <a:off x="2298460" y="3359694"/>
            <a:ext cx="448583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Название 1"/>
          <p:cNvSpPr>
            <a:spLocks noGrp="1"/>
          </p:cNvSpPr>
          <p:nvPr>
            <p:ph type="title"/>
          </p:nvPr>
        </p:nvSpPr>
        <p:spPr>
          <a:xfrm>
            <a:off x="457200" y="273268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Рекомендации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28" name="Стрелка вправо 27"/>
          <p:cNvSpPr/>
          <p:nvPr/>
        </p:nvSpPr>
        <p:spPr>
          <a:xfrm rot="5400000">
            <a:off x="5282324" y="3069780"/>
            <a:ext cx="1069182" cy="425809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4352833" y="4233717"/>
            <a:ext cx="1069182" cy="425809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4931928" y="2301006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>
                <a:latin typeface="PT Serif" panose="020A0603040505020204" pitchFamily="18" charset="-52"/>
                <a:cs typeface="Times New Roman"/>
              </a:rPr>
              <a:t>Маржиналость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1818" y="4294368"/>
            <a:ext cx="188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latin typeface="PT Serif" panose="020A0603040505020204" pitchFamily="18" charset="-52"/>
                <a:cs typeface="Times New Roman"/>
              </a:rPr>
              <a:t>UP-sell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6718" y="2370321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Удалить из меню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9" name="Стрелка вправо 38"/>
          <p:cNvSpPr/>
          <p:nvPr/>
        </p:nvSpPr>
        <p:spPr>
          <a:xfrm rot="5400000">
            <a:off x="2132071" y="3268303"/>
            <a:ext cx="922068" cy="36722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 вправо 39"/>
          <p:cNvSpPr/>
          <p:nvPr/>
        </p:nvSpPr>
        <p:spPr>
          <a:xfrm>
            <a:off x="4018310" y="1623226"/>
            <a:ext cx="922068" cy="367220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80</a:t>
            </a:fld>
            <a:endParaRPr lang="ru-RU"/>
          </a:p>
        </p:txBody>
      </p:sp>
      <p:pic>
        <p:nvPicPr>
          <p:cNvPr id="2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31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35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36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8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4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8938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0" grpId="0"/>
      <p:bldP spid="33" grpId="0"/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591538"/>
          <a:ext cx="4485836" cy="3536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2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156">
                <a:tc>
                  <a:txBody>
                    <a:bodyPr/>
                    <a:lstStyle/>
                    <a:p>
                      <a:endParaRPr lang="en-US" sz="1700" dirty="0" smtClean="0"/>
                    </a:p>
                    <a:p>
                      <a:endParaRPr lang="en-US" sz="1700" dirty="0" smtClean="0"/>
                    </a:p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815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319292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Недостаток: </a:t>
            </a:r>
            <a:r>
              <a:rPr lang="en-US" sz="32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sz="32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sz="32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сильное упрощение</a:t>
            </a:r>
            <a:endParaRPr lang="ru-RU" sz="32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186702" y="349203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202355" y="2956701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723902" y="345817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4723902" y="2973786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659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34942" y="3807123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4533057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2298460" y="3359694"/>
            <a:ext cx="448583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81</a:t>
            </a:fld>
            <a:endParaRPr lang="ru-RU"/>
          </a:p>
        </p:txBody>
      </p:sp>
      <p:pic>
        <p:nvPicPr>
          <p:cNvPr id="21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2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3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25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6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8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9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58069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  <p:bldP spid="50" grpId="0" animBg="1"/>
      <p:bldP spid="5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3913728" y="2797391"/>
            <a:ext cx="1238658" cy="11353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3" name="Содержимое 17"/>
          <p:cNvGraphicFramePr>
            <a:graphicFrameLocks noGrp="1"/>
          </p:cNvGraphicFramePr>
          <p:nvPr>
            <p:ph idx="1"/>
            <p:extLst/>
          </p:nvPr>
        </p:nvGraphicFramePr>
        <p:xfrm>
          <a:off x="2298460" y="1591538"/>
          <a:ext cx="4485836" cy="3536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2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156">
                <a:tc>
                  <a:txBody>
                    <a:bodyPr/>
                    <a:lstStyle/>
                    <a:p>
                      <a:endParaRPr lang="en-US" sz="1700" dirty="0" smtClean="0"/>
                    </a:p>
                    <a:p>
                      <a:endParaRPr lang="en-US" sz="1700" dirty="0" smtClean="0"/>
                    </a:p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815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4361" marR="84361" marT="42181" marB="4218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3192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Решение: </a:t>
            </a:r>
            <a:r>
              <a:rPr lang="en-US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границы риска (20%)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186702" y="349203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202355" y="2956701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723902" y="3458177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4723902" y="2973786"/>
            <a:ext cx="267826" cy="250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596563" y="2959193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Себестоимость блюда (% от цены)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1255" y="5653221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Валовая </a:t>
            </a:r>
            <a:r>
              <a:rPr lang="ru-RU" b="1" dirty="0" err="1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маржинальность</a:t>
            </a:r>
            <a:r>
              <a:rPr lang="ru-RU" b="1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 блюда (руб.)</a:t>
            </a:r>
            <a:endParaRPr lang="ru-RU" b="1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17591" y="5275541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37635" y="52755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501917" y="4102623"/>
            <a:ext cx="96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Низкая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1455336" y="245867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>
                <a:latin typeface="PT Serif" panose="020A0603040505020204" pitchFamily="18" charset="-52"/>
                <a:cs typeface="Times New Roman"/>
              </a:rPr>
              <a:t>Высокая</a:t>
            </a:r>
            <a:endParaRPr lang="ru-RU" i="1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6591" y="1863696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Стандарт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90912" y="186369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Проблема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34942" y="3807123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latin typeface="PT Serif" panose="020A0603040505020204" pitchFamily="18" charset="-52"/>
                <a:cs typeface="Times New Roman"/>
              </a:rPr>
              <a:t>Прайм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82821" y="38071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PT Serif" panose="020A0603040505020204" pitchFamily="18" charset="-52"/>
                <a:cs typeface="Times New Roman"/>
              </a:rPr>
              <a:t>Спящие</a:t>
            </a:r>
            <a:endParaRPr lang="ru-RU" sz="2400" dirty="0"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4533057" y="1531895"/>
            <a:ext cx="9155" cy="3595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2298460" y="3359694"/>
            <a:ext cx="448583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82</a:t>
            </a:fld>
            <a:endParaRPr lang="ru-RU"/>
          </a:p>
        </p:txBody>
      </p:sp>
      <p:pic>
        <p:nvPicPr>
          <p:cNvPr id="22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23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4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26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7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30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31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92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363579" y="168224"/>
            <a:ext cx="8229600" cy="68632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 таблице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83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06" y="854553"/>
            <a:ext cx="6148944" cy="58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-100205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Отклонение от ФД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26" y="905815"/>
            <a:ext cx="6218547" cy="59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Название 1"/>
          <p:cNvSpPr>
            <a:spLocks noGrp="1"/>
          </p:cNvSpPr>
          <p:nvPr>
            <p:ph type="title"/>
          </p:nvPr>
        </p:nvSpPr>
        <p:spPr>
          <a:xfrm>
            <a:off x="457200" y="-100205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Итого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85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00" y="959359"/>
            <a:ext cx="6797799" cy="56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8139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7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Название 1"/>
          <p:cNvSpPr>
            <a:spLocks noGrp="1"/>
          </p:cNvSpPr>
          <p:nvPr>
            <p:ph type="title"/>
          </p:nvPr>
        </p:nvSpPr>
        <p:spPr>
          <a:xfrm>
            <a:off x="457200" y="2307553"/>
            <a:ext cx="8229600" cy="1143000"/>
          </a:xfrm>
        </p:spPr>
        <p:txBody>
          <a:bodyPr>
            <a:noAutofit/>
          </a:bodyPr>
          <a:lstStyle/>
          <a:p>
            <a:r>
              <a:rPr lang="en-GB" sz="13800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ABC</a:t>
            </a:r>
            <a:endParaRPr lang="ru-RU" sz="13800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87</a:t>
            </a:fld>
            <a:endParaRPr lang="ru-RU"/>
          </a:p>
        </p:txBody>
      </p:sp>
      <p:pic>
        <p:nvPicPr>
          <p:cNvPr id="4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6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8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9404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38651" y="518787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Исходные данные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 descr="Снимок экрана 2016-09-08 в 14.25.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85" y="1596047"/>
            <a:ext cx="6043532" cy="59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125831"/>
            <a:ext cx="8229600" cy="1143000"/>
          </a:xfrm>
        </p:spPr>
        <p:txBody>
          <a:bodyPr/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"/>
              </a:rPr>
              <a:t>Маржинальность</a:t>
            </a:r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 блюда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89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" name="Изображение 2" descr="Снимок экрана 2016-09-08 в 14.28.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41" y="1266156"/>
            <a:ext cx="644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одержимое 2"/>
          <p:cNvGraphicFramePr>
            <a:graphicFrameLocks noGrp="1"/>
          </p:cNvGraphicFramePr>
          <p:nvPr>
            <p:ph idx="1"/>
            <p:extLst/>
          </p:nvPr>
        </p:nvGraphicFramePr>
        <p:xfrm>
          <a:off x="847829" y="1782741"/>
          <a:ext cx="7448342" cy="4264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Изображение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800" y="1092053"/>
            <a:ext cx="543120" cy="543120"/>
          </a:xfrm>
          <a:prstGeom prst="rect">
            <a:avLst/>
          </a:prstGeom>
        </p:spPr>
      </p:pic>
      <p:sp>
        <p:nvSpPr>
          <p:cNvPr id="17" name="Заголовок 1"/>
          <p:cNvSpPr txBox="1">
            <a:spLocks/>
          </p:cNvSpPr>
          <p:nvPr/>
        </p:nvSpPr>
        <p:spPr>
          <a:xfrm>
            <a:off x="493168" y="80981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5FB704"/>
                </a:solidFill>
                <a:latin typeface="PT Serif" charset="0"/>
                <a:ea typeface="PT Serif" charset="0"/>
                <a:cs typeface="PT Serif" charset="0"/>
              </a:rPr>
              <a:t>Проблема практики</a:t>
            </a:r>
            <a:endParaRPr lang="ru-RU" dirty="0">
              <a:solidFill>
                <a:srgbClr val="5FB704"/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6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9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20" name="Изображение 24" descr="fla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21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22" name="Изображение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23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5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6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1027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198594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Выручка и валовая маржа</a:t>
            </a:r>
            <a:endParaRPr lang="ru-RU" sz="4000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750765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www.WelcomePro.ru</a:t>
            </a:r>
            <a:endParaRPr lang="ru-RU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6" name="Straight Connector 11"/>
          <p:cNvCxnSpPr/>
          <p:nvPr/>
        </p:nvCxnSpPr>
        <p:spPr>
          <a:xfrm>
            <a:off x="612000" y="6214777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5949722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16634"/>
            <a:ext cx="199182" cy="199182"/>
          </a:xfrm>
          <a:prstGeom prst="rect">
            <a:avLst/>
          </a:prstGeom>
        </p:spPr>
      </p:pic>
      <p:pic>
        <p:nvPicPr>
          <p:cNvPr id="10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50265"/>
            <a:ext cx="152369" cy="15236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90</a:t>
            </a:fld>
            <a:endParaRPr lang="ru-RU"/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5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7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8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0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1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 descr="Снимок экрана 2016-09-08 в 14.30.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3" y="1330596"/>
            <a:ext cx="8203548" cy="65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12000" y="-3844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5FB704"/>
                </a:solidFill>
                <a:latin typeface="PT Serif" panose="020A0603040505020204" pitchFamily="18" charset="-52"/>
                <a:cs typeface="Times"/>
              </a:rPr>
              <a:t>Готово!</a:t>
            </a:r>
            <a:endParaRPr lang="ru-RU" dirty="0">
              <a:solidFill>
                <a:srgbClr val="5FB704"/>
              </a:solidFill>
              <a:latin typeface="PT Serif" panose="020A0603040505020204" pitchFamily="18" charset="-52"/>
              <a:cs typeface="Times"/>
            </a:endParaRPr>
          </a:p>
        </p:txBody>
      </p:sp>
      <p:sp>
        <p:nvSpPr>
          <p:cNvPr id="5" name="Нижний колонтитул 2"/>
          <p:cNvSpPr txBox="1">
            <a:spLocks/>
          </p:cNvSpPr>
          <p:nvPr/>
        </p:nvSpPr>
        <p:spPr>
          <a:xfrm>
            <a:off x="750765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www.WelcomePro.ru</a:t>
            </a:r>
            <a:endParaRPr lang="ru-RU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6" name="Straight Connector 11"/>
          <p:cNvCxnSpPr/>
          <p:nvPr/>
        </p:nvCxnSpPr>
        <p:spPr>
          <a:xfrm>
            <a:off x="612000" y="6214777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8" name="Нижний колонтитул 2"/>
          <p:cNvSpPr txBox="1">
            <a:spLocks/>
          </p:cNvSpPr>
          <p:nvPr/>
        </p:nvSpPr>
        <p:spPr>
          <a:xfrm>
            <a:off x="5949722" y="6307329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16634"/>
            <a:ext cx="199182" cy="199182"/>
          </a:xfrm>
          <a:prstGeom prst="rect">
            <a:avLst/>
          </a:prstGeom>
        </p:spPr>
      </p:pic>
      <p:pic>
        <p:nvPicPr>
          <p:cNvPr id="10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50265"/>
            <a:ext cx="152369" cy="152369"/>
          </a:xfrm>
          <a:prstGeom prst="rect">
            <a:avLst/>
          </a:prstGeom>
        </p:spPr>
      </p:pic>
      <p:pic>
        <p:nvPicPr>
          <p:cNvPr id="3" name="Изображение 2" descr="Снимок экрана 2016-09-08 в 14.33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7" y="1169844"/>
            <a:ext cx="8242870" cy="6616574"/>
          </a:xfrm>
          <a:prstGeom prst="rect">
            <a:avLst/>
          </a:prstGeom>
        </p:spPr>
      </p:pic>
      <p:sp>
        <p:nvSpPr>
          <p:cNvPr id="13" name="Двойная стрелка влево/вправо 12"/>
          <p:cNvSpPr/>
          <p:nvPr/>
        </p:nvSpPr>
        <p:spPr>
          <a:xfrm>
            <a:off x="5535688" y="1228907"/>
            <a:ext cx="552174" cy="335149"/>
          </a:xfrm>
          <a:prstGeom prst="left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91</a:t>
            </a:fld>
            <a:endParaRPr lang="ru-RU"/>
          </a:p>
        </p:txBody>
      </p:sp>
      <p:pic>
        <p:nvPicPr>
          <p:cNvPr id="14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5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6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8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9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21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2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01492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73557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Определяем границы рангов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/>
          </p:nvPr>
        </p:nvGraphicFramePr>
        <p:xfrm>
          <a:off x="1146319" y="2120349"/>
          <a:ext cx="6862170" cy="2584172"/>
        </p:xfrm>
        <a:graphic>
          <a:graphicData uri="http://schemas.openxmlformats.org/drawingml/2006/table">
            <a:tbl>
              <a:tblPr/>
              <a:tblGrid>
                <a:gridCol w="17155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83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18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49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15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51472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Название рангов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Количество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Выручка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Маржа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946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Ранг А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50%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3952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2 019 636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1 316 685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946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Ранг B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30%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2371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1 211 781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790 011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9462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Ранг C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20%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1581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807 854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526 674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4314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ru-RU" sz="1800" b="1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Всего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800" b="1" i="1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7 903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4 039 271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2 633 369</a:t>
                      </a:r>
                    </a:p>
                  </a:txBody>
                  <a:tcPr marL="21716" marR="21716" marT="217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92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8544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Расставляем ранги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Straight Connector 11"/>
          <p:cNvCxnSpPr/>
          <p:nvPr/>
        </p:nvCxnSpPr>
        <p:spPr>
          <a:xfrm>
            <a:off x="612000" y="6203734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8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9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pic>
        <p:nvPicPr>
          <p:cNvPr id="3" name="Изображение 2" descr="Снимок экрана 2016-09-08 в 14.43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2" y="1214784"/>
            <a:ext cx="8257556" cy="5355748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93</a:t>
            </a:fld>
            <a:endParaRPr lang="ru-RU"/>
          </a:p>
        </p:txBody>
      </p:sp>
      <p:pic>
        <p:nvPicPr>
          <p:cNvPr id="12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4" name="Изображение 24" descr="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6" name="Изображение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31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564314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Расставляем ранги 2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1" name="Изображение 10" descr="Снимок экрана 2016-09-08 в 14.4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8" y="1608308"/>
            <a:ext cx="8238434" cy="441092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94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2299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1657" y="53580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Расставляем ранги 3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95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3" name="Изображение 2" descr="Снимок экрана 2016-09-08 в 14.47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5" y="1695307"/>
            <a:ext cx="8240686" cy="50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192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Возвращаем сортировку </a:t>
            </a:r>
            <a:r>
              <a:rPr lang="en-US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/>
            </a:r>
            <a:br>
              <a:rPr lang="en-US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</a:br>
            <a:r>
              <a:rPr lang="ru-RU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по количеству</a:t>
            </a:r>
            <a:endParaRPr lang="ru-RU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cxnSp>
        <p:nvCxnSpPr>
          <p:cNvPr id="5" name="Straight Connector 11"/>
          <p:cNvCxnSpPr/>
          <p:nvPr/>
        </p:nvCxnSpPr>
        <p:spPr>
          <a:xfrm>
            <a:off x="612000" y="6203734"/>
            <a:ext cx="7920000" cy="858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0" y="6318144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8 800 301 13 38</a:t>
            </a:r>
            <a:endParaRPr lang="ru-RU" sz="1600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5949722" y="6296286"/>
            <a:ext cx="239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u="sng" dirty="0" err="1" smtClean="0">
                <a:solidFill>
                  <a:srgbClr val="8249FF"/>
                </a:solidFill>
                <a:latin typeface="PT Serif" panose="020A0603040505020204" pitchFamily="18" charset="-52"/>
                <a:cs typeface="Times New Roman"/>
              </a:rPr>
              <a:t>hello@welcomepro.ru</a:t>
            </a:r>
            <a:endParaRPr lang="ru-RU" u="sng" dirty="0">
              <a:solidFill>
                <a:srgbClr val="8249FF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8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116" y="6405591"/>
            <a:ext cx="199182" cy="199182"/>
          </a:xfrm>
          <a:prstGeom prst="rect">
            <a:avLst/>
          </a:prstGeom>
        </p:spPr>
      </p:pic>
      <p:pic>
        <p:nvPicPr>
          <p:cNvPr id="9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3686614" y="6439222"/>
            <a:ext cx="152369" cy="15236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96</a:t>
            </a:fld>
            <a:endParaRPr lang="ru-RU"/>
          </a:p>
        </p:txBody>
      </p:sp>
      <p:pic>
        <p:nvPicPr>
          <p:cNvPr id="11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4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6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7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9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20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2" name="Изображение 11" descr="Снимок экрана 2016-09-08 в 14.48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0" y="1524000"/>
            <a:ext cx="8201380" cy="50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14829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45AB06"/>
                </a:solidFill>
                <a:latin typeface="PT Serif" panose="020A0603040505020204" pitchFamily="18" charset="-52"/>
                <a:cs typeface="Times New Roman"/>
              </a:rPr>
              <a:t>Алгоритм работы</a:t>
            </a:r>
            <a:endParaRPr lang="ru-RU" sz="4000" dirty="0">
              <a:solidFill>
                <a:srgbClr val="45AB06"/>
              </a:solidFill>
              <a:latin typeface="PT Serif" panose="020A0603040505020204" pitchFamily="18" charset="-52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80200" y="1296035"/>
            <a:ext cx="8229600" cy="440338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определить гипотезы относительно спроса и предпочтений гостей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" panose="020A0603040505020204" pitchFamily="18" charset="-52"/>
                <a:cs typeface="Times New Roman"/>
              </a:rPr>
              <a:t>;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1" name="Изображение 10" descr="Снимок экрана 2016-09-08 в 14.5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0" y="2284895"/>
            <a:ext cx="7874000" cy="4495800"/>
          </a:xfrm>
          <a:prstGeom prst="rect">
            <a:avLst/>
          </a:prstGeom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15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pic>
        <p:nvPicPr>
          <p:cNvPr id="17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sp>
        <p:nvSpPr>
          <p:cNvPr id="19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80061" y="54032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Подробнее!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4" name="Изображение 13" descr="Снимок экрана 2016-09-08 в 15.0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46" y="1682534"/>
            <a:ext cx="3110634" cy="433766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98</a:t>
            </a:fld>
            <a:endParaRPr lang="ru-RU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6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7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9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0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3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834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84037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rgbClr val="52B600"/>
                </a:solidFill>
                <a:latin typeface="PT Serif" panose="020A0603040505020204" pitchFamily="18" charset="-52"/>
                <a:cs typeface="Times New Roman"/>
              </a:rPr>
              <a:t>Актуальность цен</a:t>
            </a:r>
            <a:endParaRPr lang="ru-RU" sz="4000" dirty="0">
              <a:solidFill>
                <a:srgbClr val="52B600"/>
              </a:solidFill>
              <a:latin typeface="PT Serif" panose="020A0603040505020204" pitchFamily="18" charset="-52"/>
              <a:cs typeface="Times New Roman"/>
            </a:endParaRPr>
          </a:p>
        </p:txBody>
      </p:sp>
      <p:pic>
        <p:nvPicPr>
          <p:cNvPr id="15" name="Изображение 14" descr="Снимок экрана 2016-09-08 в 15.2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265"/>
            <a:ext cx="9144000" cy="476327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DC2-9987-B446-8A3D-A024AF1FBC6E}" type="slidenum">
              <a:rPr lang="ru-RU" smtClean="0"/>
              <a:t>99</a:t>
            </a:fld>
            <a:endParaRPr lang="ru-RU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1801">
            <a:off x="7123779" y="171493"/>
            <a:ext cx="138275" cy="138275"/>
          </a:xfrm>
          <a:prstGeom prst="rect">
            <a:avLst/>
          </a:prstGeom>
        </p:spPr>
      </p:pic>
      <p:sp>
        <p:nvSpPr>
          <p:cNvPr id="7" name="Нижний колонтитул 2"/>
          <p:cNvSpPr txBox="1">
            <a:spLocks/>
          </p:cNvSpPr>
          <p:nvPr/>
        </p:nvSpPr>
        <p:spPr>
          <a:xfrm>
            <a:off x="6941996" y="102132"/>
            <a:ext cx="15945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8 800 301 13 38</a:t>
            </a:r>
          </a:p>
        </p:txBody>
      </p:sp>
      <p:pic>
        <p:nvPicPr>
          <p:cNvPr id="8" name="Изображение 24" descr="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02" y="0"/>
            <a:ext cx="352259" cy="422710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1091298" y="245202"/>
            <a:ext cx="3631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Тема: </a:t>
            </a:r>
            <a:r>
              <a:rPr lang="ru-RU" sz="1200" dirty="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Портфельный анализ меню ресторана: как </a:t>
            </a:r>
            <a:r>
              <a:rPr lang="ru-RU" sz="1200" smtClean="0">
                <a:solidFill>
                  <a:schemeClr val="bg1">
                    <a:lumMod val="65000"/>
                  </a:schemeClr>
                </a:solidFill>
                <a:latin typeface="PT Serif"/>
                <a:cs typeface="PT Serif"/>
              </a:rPr>
              <a:t>анализировать продажи блюд и напитков?</a:t>
            </a:r>
            <a:endParaRPr lang="ru-RU" sz="1200" dirty="0" smtClean="0">
              <a:solidFill>
                <a:schemeClr val="bg1">
                  <a:lumMod val="65000"/>
                </a:schemeClr>
              </a:solidFill>
              <a:latin typeface="PT Serif"/>
              <a:cs typeface="PT Serif"/>
            </a:endParaRPr>
          </a:p>
        </p:txBody>
      </p:sp>
      <p:pic>
        <p:nvPicPr>
          <p:cNvPr id="10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70250"/>
            <a:ext cx="582896" cy="582896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>
            <a:off x="0" y="626200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Нижний колонтитул 2"/>
          <p:cNvSpPr txBox="1">
            <a:spLocks/>
          </p:cNvSpPr>
          <p:nvPr/>
        </p:nvSpPr>
        <p:spPr>
          <a:xfrm>
            <a:off x="3098800" y="6295023"/>
            <a:ext cx="7567490" cy="37565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Преподаватель: Сергей Ицков		 </a:t>
            </a:r>
            <a:r>
              <a:rPr lang="ru-RU" dirty="0">
                <a:solidFill>
                  <a:srgbClr val="8249FF"/>
                </a:solidFill>
                <a:latin typeface="PT Serif" charset="0"/>
                <a:cs typeface="PT Serif" charset="0"/>
              </a:rPr>
              <a:t>	</a:t>
            </a:r>
            <a:r>
              <a:rPr lang="ru-RU" dirty="0" smtClean="0">
                <a:solidFill>
                  <a:srgbClr val="8249FF"/>
                </a:solidFill>
                <a:latin typeface="PT Serif" charset="0"/>
                <a:cs typeface="PT Serif" charset="0"/>
              </a:rPr>
              <a:t>   </a:t>
            </a:r>
            <a:r>
              <a:rPr lang="en-US" dirty="0" err="1" smtClean="0">
                <a:solidFill>
                  <a:srgbClr val="8249FF"/>
                </a:solidFill>
                <a:latin typeface="PT Serif" charset="0"/>
                <a:cs typeface="PT Serif" charset="0"/>
              </a:rPr>
              <a:t>itskov@welcomepro.ru</a:t>
            </a:r>
            <a:endParaRPr lang="ru-RU" dirty="0">
              <a:solidFill>
                <a:srgbClr val="8249FF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94" y="6435200"/>
            <a:ext cx="149387" cy="149387"/>
          </a:xfrm>
          <a:prstGeom prst="rect">
            <a:avLst/>
          </a:prstGeom>
        </p:spPr>
      </p:pic>
      <p:sp>
        <p:nvSpPr>
          <p:cNvPr id="14" name="Нижний колонтитул 2"/>
          <p:cNvSpPr txBox="1">
            <a:spLocks/>
          </p:cNvSpPr>
          <p:nvPr/>
        </p:nvSpPr>
        <p:spPr>
          <a:xfrm>
            <a:off x="644793" y="6352493"/>
            <a:ext cx="1755507" cy="23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www.welcomepro.ru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PT Serif"/>
                <a:cs typeface="PT Serif"/>
              </a:rPr>
              <a:t>  </a:t>
            </a:r>
            <a:endParaRPr lang="ru-RU" dirty="0">
              <a:solidFill>
                <a:schemeClr val="bg1">
                  <a:lumMod val="50000"/>
                </a:schemeClr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7854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7754</TotalTime>
  <Words>3593</Words>
  <Application>Microsoft Macintosh PowerPoint</Application>
  <PresentationFormat>Экран (4:3)</PresentationFormat>
  <Paragraphs>1028</Paragraphs>
  <Slides>120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120</vt:i4>
      </vt:variant>
    </vt:vector>
  </HeadingPairs>
  <TitlesOfParts>
    <vt:vector size="131" baseType="lpstr">
      <vt:lpstr>Calibri</vt:lpstr>
      <vt:lpstr>Helvetica</vt:lpstr>
      <vt:lpstr>Helvetica Light</vt:lpstr>
      <vt:lpstr>PT Serif</vt:lpstr>
      <vt:lpstr>PT Serif Caption</vt:lpstr>
      <vt:lpstr>Times</vt:lpstr>
      <vt:lpstr>Times New Roman</vt:lpstr>
      <vt:lpstr>Wingdings</vt:lpstr>
      <vt:lpstr>Arial</vt:lpstr>
      <vt:lpstr>Тема Office</vt:lpstr>
      <vt:lpstr>Документ</vt:lpstr>
      <vt:lpstr>Портфельный анализ меню ресторана </vt:lpstr>
      <vt:lpstr>Презентация PowerPoint</vt:lpstr>
      <vt:lpstr>Скачать презентацию в хорошем  качестве без смс – в библиотеке</vt:lpstr>
      <vt:lpstr>Презентация PowerPoint</vt:lpstr>
      <vt:lpstr>Фундамент ресторанного  маркетинга</vt:lpstr>
      <vt:lpstr>Презентация PowerPoint</vt:lpstr>
      <vt:lpstr>Приоритеты сейчас</vt:lpstr>
      <vt:lpstr>Откуда берутся гости?</vt:lpstr>
      <vt:lpstr>Презентация PowerPoint</vt:lpstr>
      <vt:lpstr>Презентация PowerPoint</vt:lpstr>
      <vt:lpstr>Схематичнее</vt:lpstr>
      <vt:lpstr>БИНГО!</vt:lpstr>
      <vt:lpstr>Как увеличить прибыль?</vt:lpstr>
      <vt:lpstr>Концентрация усилий</vt:lpstr>
      <vt:lpstr>Очень подробно</vt:lpstr>
      <vt:lpstr>Содержание</vt:lpstr>
      <vt:lpstr>Настройка столов</vt:lpstr>
      <vt:lpstr>Гости!</vt:lpstr>
      <vt:lpstr>НЕ Гости!</vt:lpstr>
      <vt:lpstr>Закрытие столов</vt:lpstr>
      <vt:lpstr>Когда ушли гости?</vt:lpstr>
      <vt:lpstr>Закрытие кассового дня</vt:lpstr>
      <vt:lpstr>Кассовая дисциплина</vt:lpstr>
      <vt:lpstr>Настройка вместимости</vt:lpstr>
      <vt:lpstr>Верное количество гостей!</vt:lpstr>
      <vt:lpstr>Презентация PowerPoint</vt:lpstr>
      <vt:lpstr>Эффективность подразделений без погрешностей</vt:lpstr>
      <vt:lpstr>Настройки валют</vt:lpstr>
      <vt:lpstr>Например….</vt:lpstr>
      <vt:lpstr>Судьба блюда</vt:lpstr>
      <vt:lpstr>Зачем?</vt:lpstr>
      <vt:lpstr>Порционный Коэффициент</vt:lpstr>
      <vt:lpstr>Но сейчас есть проблема</vt:lpstr>
      <vt:lpstr>Решение</vt:lpstr>
      <vt:lpstr>Подробнее о теме среднего количества блюд и напитков на гостя – бесплатно в разделе «мастер-классы».</vt:lpstr>
      <vt:lpstr>Стандарт для Категорий меню</vt:lpstr>
      <vt:lpstr>Презентация PowerPoint</vt:lpstr>
      <vt:lpstr>Важно!  Все исследования по категориями и товарным группам совершаются в разрезе подразделений. </vt:lpstr>
      <vt:lpstr>МИФ 70/30</vt:lpstr>
      <vt:lpstr>Настройка товарных групп</vt:lpstr>
      <vt:lpstr>Принцип 1 – только блюда</vt:lpstr>
      <vt:lpstr>Принцип 2 – детализируйте группы по гастрономическому признаку</vt:lpstr>
      <vt:lpstr>Пример детализации!</vt:lpstr>
      <vt:lpstr>Фронт и Бэк?</vt:lpstr>
      <vt:lpstr>Титульный продукт</vt:lpstr>
      <vt:lpstr>Как вы менялись?</vt:lpstr>
      <vt:lpstr>Актуальные данные 2</vt:lpstr>
      <vt:lpstr>Актуальные данные 3</vt:lpstr>
      <vt:lpstr>Модель Касаваны-Смита 1982</vt:lpstr>
      <vt:lpstr>Смысл методики</vt:lpstr>
      <vt:lpstr>Исходные данные</vt:lpstr>
      <vt:lpstr>Маржинальность блюда</vt:lpstr>
      <vt:lpstr>Презентация PowerPoint</vt:lpstr>
      <vt:lpstr>Презентация PowerPoint</vt:lpstr>
      <vt:lpstr>Презентация PowerPoint</vt:lpstr>
      <vt:lpstr>Популярность блюда (y)</vt:lpstr>
      <vt:lpstr>Средняя в группе</vt:lpstr>
      <vt:lpstr>Презентация PowerPoint</vt:lpstr>
      <vt:lpstr>В таблице</vt:lpstr>
      <vt:lpstr>Презентация PowerPoint</vt:lpstr>
      <vt:lpstr>Рекомендации</vt:lpstr>
      <vt:lpstr>Недостаток:  сильное упрощение</vt:lpstr>
      <vt:lpstr>Решение:  границы риска +/- 20%</vt:lpstr>
      <vt:lpstr>В таблице</vt:lpstr>
      <vt:lpstr>Рекомендация для +/- 20%</vt:lpstr>
      <vt:lpstr>Презентация PowerPoint</vt:lpstr>
      <vt:lpstr>Смысл методики</vt:lpstr>
      <vt:lpstr>Исходные данные</vt:lpstr>
      <vt:lpstr>Маржинальность блюда</vt:lpstr>
      <vt:lpstr>Презентация PowerPoint</vt:lpstr>
      <vt:lpstr>Презентация PowerPoint</vt:lpstr>
      <vt:lpstr>Средняя маржинальность (X)</vt:lpstr>
      <vt:lpstr>Доля себестоимости (y)</vt:lpstr>
      <vt:lpstr>Средняя в группе </vt:lpstr>
      <vt:lpstr>Средняя в группе </vt:lpstr>
      <vt:lpstr>Презентация PowerPoint</vt:lpstr>
      <vt:lpstr>Ранги</vt:lpstr>
      <vt:lpstr>В таблице</vt:lpstr>
      <vt:lpstr>Презентация PowerPoint</vt:lpstr>
      <vt:lpstr>Рекомендации</vt:lpstr>
      <vt:lpstr>Недостаток:  сильное упрощение</vt:lpstr>
      <vt:lpstr>Решение:  границы риска (20%)</vt:lpstr>
      <vt:lpstr>В таблице</vt:lpstr>
      <vt:lpstr>Отклонение от ФД</vt:lpstr>
      <vt:lpstr>Итого</vt:lpstr>
      <vt:lpstr>Презентация PowerPoint</vt:lpstr>
      <vt:lpstr>ABC</vt:lpstr>
      <vt:lpstr>Исходные данные</vt:lpstr>
      <vt:lpstr>Маржинальность блюда</vt:lpstr>
      <vt:lpstr>Выручка и валовая маржа</vt:lpstr>
      <vt:lpstr>Готово!</vt:lpstr>
      <vt:lpstr>Определяем границы рангов</vt:lpstr>
      <vt:lpstr>Расставляем ранги</vt:lpstr>
      <vt:lpstr>Расставляем ранги 2</vt:lpstr>
      <vt:lpstr>Расставляем ранги 3</vt:lpstr>
      <vt:lpstr>Возвращаем сортировку  по количеству</vt:lpstr>
      <vt:lpstr>Алгоритм работы</vt:lpstr>
      <vt:lpstr>Подробнее!</vt:lpstr>
      <vt:lpstr>Актуальность цен</vt:lpstr>
      <vt:lpstr>Презентация PowerPoint</vt:lpstr>
      <vt:lpstr>Презентация PowerPoint</vt:lpstr>
      <vt:lpstr>Презентация PowerPoint</vt:lpstr>
      <vt:lpstr>Презентация PowerPoint</vt:lpstr>
      <vt:lpstr>Актуальность методики</vt:lpstr>
      <vt:lpstr>Презентация PowerPoint</vt:lpstr>
      <vt:lpstr>Дополняем данными </vt:lpstr>
      <vt:lpstr>Итого</vt:lpstr>
      <vt:lpstr>Презентация PowerPoint</vt:lpstr>
      <vt:lpstr>Методика анализа</vt:lpstr>
      <vt:lpstr>Презентация PowerPoint</vt:lpstr>
      <vt:lpstr>27 подсказок ABC</vt:lpstr>
      <vt:lpstr>Итого</vt:lpstr>
      <vt:lpstr>Презентация PowerPoint</vt:lpstr>
      <vt:lpstr>Итоги</vt:lpstr>
      <vt:lpstr>+ 10% к прибыли каждый месяц</vt:lpstr>
      <vt:lpstr>Важно!</vt:lpstr>
      <vt:lpstr>www.MOZG.rest</vt:lpstr>
      <vt:lpstr>Есть вопросы? Спроси!</vt:lpstr>
      <vt:lpstr>Эту тему дополняют:</vt:lpstr>
      <vt:lpstr>Все мастер-классы открыты!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 Ицков</dc:creator>
  <cp:lastModifiedBy>Пользователь Microsoft Office</cp:lastModifiedBy>
  <cp:revision>441</cp:revision>
  <dcterms:created xsi:type="dcterms:W3CDTF">2015-09-14T02:02:32Z</dcterms:created>
  <dcterms:modified xsi:type="dcterms:W3CDTF">2017-05-17T07:57:00Z</dcterms:modified>
</cp:coreProperties>
</file>